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sldIdLst>
    <p:sldId id="256" r:id="rId2"/>
    <p:sldId id="258" r:id="rId3"/>
    <p:sldId id="321" r:id="rId4"/>
    <p:sldId id="265" r:id="rId5"/>
    <p:sldId id="259" r:id="rId6"/>
    <p:sldId id="260" r:id="rId7"/>
    <p:sldId id="263" r:id="rId8"/>
    <p:sldId id="262" r:id="rId9"/>
    <p:sldId id="266" r:id="rId10"/>
    <p:sldId id="257" r:id="rId11"/>
    <p:sldId id="261" r:id="rId12"/>
    <p:sldId id="267" r:id="rId13"/>
    <p:sldId id="268" r:id="rId14"/>
    <p:sldId id="269" r:id="rId15"/>
    <p:sldId id="270" r:id="rId16"/>
    <p:sldId id="278" r:id="rId17"/>
    <p:sldId id="322" r:id="rId18"/>
    <p:sldId id="271" r:id="rId19"/>
    <p:sldId id="275" r:id="rId20"/>
    <p:sldId id="279" r:id="rId21"/>
    <p:sldId id="272" r:id="rId22"/>
    <p:sldId id="273" r:id="rId23"/>
    <p:sldId id="274" r:id="rId24"/>
    <p:sldId id="276" r:id="rId25"/>
    <p:sldId id="310" r:id="rId26"/>
    <p:sldId id="324" r:id="rId27"/>
    <p:sldId id="309" r:id="rId28"/>
    <p:sldId id="264" r:id="rId29"/>
    <p:sldId id="323" r:id="rId30"/>
    <p:sldId id="277" r:id="rId31"/>
    <p:sldId id="280" r:id="rId32"/>
    <p:sldId id="281" r:id="rId33"/>
    <p:sldId id="282" r:id="rId34"/>
    <p:sldId id="283" r:id="rId35"/>
    <p:sldId id="284" r:id="rId36"/>
    <p:sldId id="285" r:id="rId37"/>
    <p:sldId id="286" r:id="rId38"/>
    <p:sldId id="320" r:id="rId39"/>
    <p:sldId id="290" r:id="rId40"/>
    <p:sldId id="291" r:id="rId41"/>
    <p:sldId id="318" r:id="rId42"/>
    <p:sldId id="287" r:id="rId43"/>
    <p:sldId id="288" r:id="rId44"/>
    <p:sldId id="293" r:id="rId45"/>
    <p:sldId id="294" r:id="rId46"/>
    <p:sldId id="295" r:id="rId47"/>
    <p:sldId id="326" r:id="rId48"/>
    <p:sldId id="296" r:id="rId49"/>
    <p:sldId id="297" r:id="rId50"/>
    <p:sldId id="298" r:id="rId51"/>
    <p:sldId id="307" r:id="rId52"/>
    <p:sldId id="299" r:id="rId53"/>
    <p:sldId id="300" r:id="rId54"/>
    <p:sldId id="301" r:id="rId55"/>
    <p:sldId id="302" r:id="rId56"/>
    <p:sldId id="303" r:id="rId57"/>
    <p:sldId id="304" r:id="rId58"/>
    <p:sldId id="312" r:id="rId59"/>
    <p:sldId id="305" r:id="rId60"/>
    <p:sldId id="313" r:id="rId61"/>
    <p:sldId id="316" r:id="rId62"/>
    <p:sldId id="317" r:id="rId63"/>
    <p:sldId id="315" r:id="rId64"/>
    <p:sldId id="314" r:id="rId65"/>
    <p:sldId id="308" r:id="rId66"/>
    <p:sldId id="328" r:id="rId67"/>
    <p:sldId id="327" r:id="rId6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3" d="100"/>
          <a:sy n="113" d="100"/>
        </p:scale>
        <p:origin x="1554"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9144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08831" y="1449146"/>
            <a:ext cx="7526338"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08831" y="5280847"/>
            <a:ext cx="7526338"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671D0E2-54DD-4A2B-95AB-319A13F66F7D}" type="datetimeFigureOut">
              <a:rPr lang="ca-ES" smtClean="0"/>
              <a:t>13/12/2019</a:t>
            </a:fld>
            <a:endParaRPr lang="ca-ES"/>
          </a:p>
        </p:txBody>
      </p:sp>
      <p:sp>
        <p:nvSpPr>
          <p:cNvPr id="5" name="Footer Placeholder 4"/>
          <p:cNvSpPr>
            <a:spLocks noGrp="1"/>
          </p:cNvSpPr>
          <p:nvPr>
            <p:ph type="ftr" sz="quarter" idx="11"/>
          </p:nvPr>
        </p:nvSpPr>
        <p:spPr/>
        <p:txBody>
          <a:bodyPr/>
          <a:lstStyle/>
          <a:p>
            <a:endParaRPr lang="ca-ES"/>
          </a:p>
        </p:txBody>
      </p:sp>
      <p:sp>
        <p:nvSpPr>
          <p:cNvPr id="6" name="Slide Number Placeholder 5"/>
          <p:cNvSpPr>
            <a:spLocks noGrp="1"/>
          </p:cNvSpPr>
          <p:nvPr>
            <p:ph type="sldNum" sz="quarter" idx="12"/>
          </p:nvPr>
        </p:nvSpPr>
        <p:spPr/>
        <p:txBody>
          <a:bodyPr/>
          <a:lstStyle/>
          <a:p>
            <a:fld id="{6011457F-D542-4FA9-9403-F5278DAFF8DD}" type="slidenum">
              <a:rPr lang="ca-ES" smtClean="0"/>
              <a:t>‹#›</a:t>
            </a:fld>
            <a:endParaRPr lang="ca-ES"/>
          </a:p>
        </p:txBody>
      </p:sp>
    </p:spTree>
    <p:extLst>
      <p:ext uri="{BB962C8B-B14F-4D97-AF65-F5344CB8AC3E}">
        <p14:creationId xmlns:p14="http://schemas.microsoft.com/office/powerpoint/2010/main" val="1462544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4863" y="4800600"/>
            <a:ext cx="7526337"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9144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04863" y="5367338"/>
            <a:ext cx="7526337"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671D0E2-54DD-4A2B-95AB-319A13F66F7D}" type="datetimeFigureOut">
              <a:rPr lang="ca-ES" smtClean="0"/>
              <a:t>13/12/2019</a:t>
            </a:fld>
            <a:endParaRPr lang="ca-ES"/>
          </a:p>
        </p:txBody>
      </p:sp>
      <p:sp>
        <p:nvSpPr>
          <p:cNvPr id="6" name="Footer Placeholder 5"/>
          <p:cNvSpPr>
            <a:spLocks noGrp="1"/>
          </p:cNvSpPr>
          <p:nvPr>
            <p:ph type="ftr" sz="quarter" idx="11"/>
          </p:nvPr>
        </p:nvSpPr>
        <p:spPr/>
        <p:txBody>
          <a:bodyPr/>
          <a:lstStyle/>
          <a:p>
            <a:endParaRPr lang="ca-ES"/>
          </a:p>
        </p:txBody>
      </p:sp>
      <p:sp>
        <p:nvSpPr>
          <p:cNvPr id="7" name="Slide Number Placeholder 6"/>
          <p:cNvSpPr>
            <a:spLocks noGrp="1"/>
          </p:cNvSpPr>
          <p:nvPr>
            <p:ph type="sldNum" sz="quarter" idx="12"/>
          </p:nvPr>
        </p:nvSpPr>
        <p:spPr/>
        <p:txBody>
          <a:bodyPr/>
          <a:lstStyle/>
          <a:p>
            <a:fld id="{6011457F-D542-4FA9-9403-F5278DAFF8DD}" type="slidenum">
              <a:rPr lang="ca-ES" smtClean="0"/>
              <a:t>‹#›</a:t>
            </a:fld>
            <a:endParaRPr lang="ca-ES"/>
          </a:p>
        </p:txBody>
      </p:sp>
    </p:spTree>
    <p:extLst>
      <p:ext uri="{BB962C8B-B14F-4D97-AF65-F5344CB8AC3E}">
        <p14:creationId xmlns:p14="http://schemas.microsoft.com/office/powerpoint/2010/main" val="3209545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485107" y="1338479"/>
            <a:ext cx="4749312"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49573" y="1495525"/>
            <a:ext cx="442038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651226" y="4700702"/>
            <a:ext cx="4418727"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5398884" y="1338479"/>
            <a:ext cx="3302316" cy="4075464"/>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C671D0E2-54DD-4A2B-95AB-319A13F66F7D}" type="datetimeFigureOut">
              <a:rPr lang="ca-ES" smtClean="0"/>
              <a:t>13/12/2019</a:t>
            </a:fld>
            <a:endParaRPr lang="ca-ES"/>
          </a:p>
        </p:txBody>
      </p:sp>
      <p:sp>
        <p:nvSpPr>
          <p:cNvPr id="5" name="Footer Placeholder 4"/>
          <p:cNvSpPr>
            <a:spLocks noGrp="1"/>
          </p:cNvSpPr>
          <p:nvPr>
            <p:ph type="ftr" sz="quarter" idx="11"/>
          </p:nvPr>
        </p:nvSpPr>
        <p:spPr/>
        <p:txBody>
          <a:bodyPr/>
          <a:lstStyle/>
          <a:p>
            <a:endParaRPr lang="ca-ES"/>
          </a:p>
        </p:txBody>
      </p:sp>
      <p:sp>
        <p:nvSpPr>
          <p:cNvPr id="6" name="Slide Number Placeholder 5"/>
          <p:cNvSpPr>
            <a:spLocks noGrp="1"/>
          </p:cNvSpPr>
          <p:nvPr>
            <p:ph type="sldNum" sz="quarter" idx="12"/>
          </p:nvPr>
        </p:nvSpPr>
        <p:spPr/>
        <p:txBody>
          <a:bodyPr/>
          <a:lstStyle/>
          <a:p>
            <a:fld id="{6011457F-D542-4FA9-9403-F5278DAFF8DD}" type="slidenum">
              <a:rPr lang="ca-ES" smtClean="0"/>
              <a:t>‹#›</a:t>
            </a:fld>
            <a:endParaRPr lang="ca-ES"/>
          </a:p>
        </p:txBody>
      </p:sp>
    </p:spTree>
    <p:extLst>
      <p:ext uri="{BB962C8B-B14F-4D97-AF65-F5344CB8AC3E}">
        <p14:creationId xmlns:p14="http://schemas.microsoft.com/office/powerpoint/2010/main" val="20168958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855663" y="2286585"/>
            <a:ext cx="3671336"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017816" y="2435956"/>
            <a:ext cx="328689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4616450" y="2286000"/>
            <a:ext cx="3671888" cy="2300288"/>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C671D0E2-54DD-4A2B-95AB-319A13F66F7D}" type="datetimeFigureOut">
              <a:rPr lang="ca-ES" smtClean="0"/>
              <a:t>13/12/2019</a:t>
            </a:fld>
            <a:endParaRPr lang="ca-ES"/>
          </a:p>
        </p:txBody>
      </p:sp>
      <p:sp>
        <p:nvSpPr>
          <p:cNvPr id="3" name="Footer Placeholder 2"/>
          <p:cNvSpPr>
            <a:spLocks noGrp="1"/>
          </p:cNvSpPr>
          <p:nvPr>
            <p:ph type="ftr" sz="quarter" idx="11"/>
          </p:nvPr>
        </p:nvSpPr>
        <p:spPr/>
        <p:txBody>
          <a:bodyPr/>
          <a:lstStyle/>
          <a:p>
            <a:endParaRPr lang="ca-ES"/>
          </a:p>
        </p:txBody>
      </p:sp>
      <p:sp>
        <p:nvSpPr>
          <p:cNvPr id="4" name="Slide Number Placeholder 3"/>
          <p:cNvSpPr>
            <a:spLocks noGrp="1"/>
          </p:cNvSpPr>
          <p:nvPr>
            <p:ph type="sldNum" sz="quarter" idx="12"/>
          </p:nvPr>
        </p:nvSpPr>
        <p:spPr/>
        <p:txBody>
          <a:bodyPr/>
          <a:lstStyle/>
          <a:p>
            <a:fld id="{6011457F-D542-4FA9-9403-F5278DAFF8DD}" type="slidenum">
              <a:rPr lang="ca-ES" smtClean="0"/>
              <a:t>‹#›</a:t>
            </a:fld>
            <a:endParaRPr lang="ca-ES"/>
          </a:p>
        </p:txBody>
      </p:sp>
    </p:spTree>
    <p:extLst>
      <p:ext uri="{BB962C8B-B14F-4D97-AF65-F5344CB8AC3E}">
        <p14:creationId xmlns:p14="http://schemas.microsoft.com/office/powerpoint/2010/main" val="28134837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71D0E2-54DD-4A2B-95AB-319A13F66F7D}" type="datetimeFigureOut">
              <a:rPr lang="ca-ES" smtClean="0"/>
              <a:t>13/12/2019</a:t>
            </a:fld>
            <a:endParaRPr lang="ca-ES"/>
          </a:p>
        </p:txBody>
      </p:sp>
      <p:sp>
        <p:nvSpPr>
          <p:cNvPr id="5" name="Footer Placeholder 4"/>
          <p:cNvSpPr>
            <a:spLocks noGrp="1"/>
          </p:cNvSpPr>
          <p:nvPr>
            <p:ph type="ftr" sz="quarter" idx="11"/>
          </p:nvPr>
        </p:nvSpPr>
        <p:spPr/>
        <p:txBody>
          <a:bodyPr/>
          <a:lstStyle/>
          <a:p>
            <a:endParaRPr lang="ca-ES"/>
          </a:p>
        </p:txBody>
      </p:sp>
      <p:sp>
        <p:nvSpPr>
          <p:cNvPr id="6" name="Slide Number Placeholder 5"/>
          <p:cNvSpPr>
            <a:spLocks noGrp="1"/>
          </p:cNvSpPr>
          <p:nvPr>
            <p:ph type="sldNum" sz="quarter" idx="12"/>
          </p:nvPr>
        </p:nvSpPr>
        <p:spPr/>
        <p:txBody>
          <a:bodyPr/>
          <a:lstStyle/>
          <a:p>
            <a:fld id="{6011457F-D542-4FA9-9403-F5278DAFF8DD}" type="slidenum">
              <a:rPr lang="ca-ES" smtClean="0"/>
              <a:t>‹#›</a:t>
            </a:fld>
            <a:endParaRPr lang="ca-ES"/>
          </a:p>
        </p:txBody>
      </p:sp>
    </p:spTree>
    <p:extLst>
      <p:ext uri="{BB962C8B-B14F-4D97-AF65-F5344CB8AC3E}">
        <p14:creationId xmlns:p14="http://schemas.microsoft.com/office/powerpoint/2010/main" val="19086616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5752238" y="446089"/>
            <a:ext cx="3391762"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9" name="AutoShape 4"/>
          <p:cNvSpPr>
            <a:spLocks noChangeAspect="1" noChangeArrowheads="1" noTextEdit="1"/>
          </p:cNvSpPr>
          <p:nvPr/>
        </p:nvSpPr>
        <p:spPr bwMode="auto">
          <a:xfrm>
            <a:off x="5233988" y="0"/>
            <a:ext cx="3910012"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 name="Vertical Title 1"/>
          <p:cNvSpPr>
            <a:spLocks noGrp="1"/>
          </p:cNvSpPr>
          <p:nvPr>
            <p:ph type="title" orient="vert"/>
          </p:nvPr>
        </p:nvSpPr>
        <p:spPr>
          <a:xfrm>
            <a:off x="6137655" y="586171"/>
            <a:ext cx="1701800"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04862" y="446089"/>
            <a:ext cx="4947376"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71D0E2-54DD-4A2B-95AB-319A13F66F7D}" type="datetimeFigureOut">
              <a:rPr lang="ca-ES" smtClean="0"/>
              <a:t>13/12/2019</a:t>
            </a:fld>
            <a:endParaRPr lang="ca-ES"/>
          </a:p>
        </p:txBody>
      </p:sp>
      <p:sp>
        <p:nvSpPr>
          <p:cNvPr id="5" name="Footer Placeholder 4"/>
          <p:cNvSpPr>
            <a:spLocks noGrp="1"/>
          </p:cNvSpPr>
          <p:nvPr>
            <p:ph type="ftr" sz="quarter" idx="11"/>
          </p:nvPr>
        </p:nvSpPr>
        <p:spPr/>
        <p:txBody>
          <a:bodyPr/>
          <a:lstStyle/>
          <a:p>
            <a:endParaRPr lang="ca-ES"/>
          </a:p>
        </p:txBody>
      </p:sp>
      <p:sp>
        <p:nvSpPr>
          <p:cNvPr id="6" name="Slide Number Placeholder 5"/>
          <p:cNvSpPr>
            <a:spLocks noGrp="1"/>
          </p:cNvSpPr>
          <p:nvPr>
            <p:ph type="sldNum" sz="quarter" idx="12"/>
          </p:nvPr>
        </p:nvSpPr>
        <p:spPr/>
        <p:txBody>
          <a:bodyPr/>
          <a:lstStyle/>
          <a:p>
            <a:fld id="{6011457F-D542-4FA9-9403-F5278DAFF8DD}" type="slidenum">
              <a:rPr lang="ca-ES" smtClean="0"/>
              <a:t>‹#›</a:t>
            </a:fld>
            <a:endParaRPr lang="ca-ES"/>
          </a:p>
        </p:txBody>
      </p:sp>
    </p:spTree>
    <p:extLst>
      <p:ext uri="{BB962C8B-B14F-4D97-AF65-F5344CB8AC3E}">
        <p14:creationId xmlns:p14="http://schemas.microsoft.com/office/powerpoint/2010/main" val="3850704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09997" y="2222287"/>
            <a:ext cx="7524003" cy="36365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71D0E2-54DD-4A2B-95AB-319A13F66F7D}" type="datetimeFigureOut">
              <a:rPr lang="ca-ES" smtClean="0"/>
              <a:t>13/12/2019</a:t>
            </a:fld>
            <a:endParaRPr lang="ca-ES"/>
          </a:p>
        </p:txBody>
      </p:sp>
      <p:sp>
        <p:nvSpPr>
          <p:cNvPr id="5" name="Footer Placeholder 4"/>
          <p:cNvSpPr>
            <a:spLocks noGrp="1"/>
          </p:cNvSpPr>
          <p:nvPr>
            <p:ph type="ftr" sz="quarter" idx="11"/>
          </p:nvPr>
        </p:nvSpPr>
        <p:spPr/>
        <p:txBody>
          <a:bodyPr/>
          <a:lstStyle/>
          <a:p>
            <a:endParaRPr lang="ca-ES"/>
          </a:p>
        </p:txBody>
      </p:sp>
      <p:sp>
        <p:nvSpPr>
          <p:cNvPr id="6" name="Slide Number Placeholder 5"/>
          <p:cNvSpPr>
            <a:spLocks noGrp="1"/>
          </p:cNvSpPr>
          <p:nvPr>
            <p:ph type="sldNum" sz="quarter" idx="12"/>
          </p:nvPr>
        </p:nvSpPr>
        <p:spPr/>
        <p:txBody>
          <a:bodyPr/>
          <a:lstStyle/>
          <a:p>
            <a:fld id="{6011457F-D542-4FA9-9403-F5278DAFF8DD}" type="slidenum">
              <a:rPr lang="ca-ES" smtClean="0"/>
              <a:t>‹#›</a:t>
            </a:fld>
            <a:endParaRPr lang="ca-ES"/>
          </a:p>
        </p:txBody>
      </p:sp>
    </p:spTree>
    <p:extLst>
      <p:ext uri="{BB962C8B-B14F-4D97-AF65-F5344CB8AC3E}">
        <p14:creationId xmlns:p14="http://schemas.microsoft.com/office/powerpoint/2010/main" val="3513564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0"/>
            <a:ext cx="9144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4863" y="2951396"/>
            <a:ext cx="7526337"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04863" y="5281200"/>
            <a:ext cx="7526337"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71D0E2-54DD-4A2B-95AB-319A13F66F7D}" type="datetimeFigureOut">
              <a:rPr lang="ca-ES" smtClean="0"/>
              <a:t>13/12/2019</a:t>
            </a:fld>
            <a:endParaRPr lang="ca-ES"/>
          </a:p>
        </p:txBody>
      </p:sp>
      <p:sp>
        <p:nvSpPr>
          <p:cNvPr id="5" name="Footer Placeholder 4"/>
          <p:cNvSpPr>
            <a:spLocks noGrp="1"/>
          </p:cNvSpPr>
          <p:nvPr>
            <p:ph type="ftr" sz="quarter" idx="11"/>
          </p:nvPr>
        </p:nvSpPr>
        <p:spPr/>
        <p:txBody>
          <a:bodyPr/>
          <a:lstStyle/>
          <a:p>
            <a:endParaRPr lang="ca-ES"/>
          </a:p>
        </p:txBody>
      </p:sp>
      <p:sp>
        <p:nvSpPr>
          <p:cNvPr id="6" name="Slide Number Placeholder 5"/>
          <p:cNvSpPr>
            <a:spLocks noGrp="1"/>
          </p:cNvSpPr>
          <p:nvPr>
            <p:ph type="sldNum" sz="quarter" idx="12"/>
          </p:nvPr>
        </p:nvSpPr>
        <p:spPr/>
        <p:txBody>
          <a:bodyPr/>
          <a:lstStyle/>
          <a:p>
            <a:fld id="{6011457F-D542-4FA9-9403-F5278DAFF8DD}" type="slidenum">
              <a:rPr lang="ca-ES" smtClean="0"/>
              <a:t>‹#›</a:t>
            </a:fld>
            <a:endParaRPr lang="ca-ES"/>
          </a:p>
        </p:txBody>
      </p:sp>
    </p:spTree>
    <p:extLst>
      <p:ext uri="{BB962C8B-B14F-4D97-AF65-F5344CB8AC3E}">
        <p14:creationId xmlns:p14="http://schemas.microsoft.com/office/powerpoint/2010/main" val="32023809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09996" y="2222287"/>
            <a:ext cx="367072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0" y="2222287"/>
            <a:ext cx="3670720"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671D0E2-54DD-4A2B-95AB-319A13F66F7D}" type="datetimeFigureOut">
              <a:rPr lang="ca-ES" smtClean="0"/>
              <a:t>13/12/2019</a:t>
            </a:fld>
            <a:endParaRPr lang="ca-ES"/>
          </a:p>
        </p:txBody>
      </p:sp>
      <p:sp>
        <p:nvSpPr>
          <p:cNvPr id="6" name="Footer Placeholder 5"/>
          <p:cNvSpPr>
            <a:spLocks noGrp="1"/>
          </p:cNvSpPr>
          <p:nvPr>
            <p:ph type="ftr" sz="quarter" idx="11"/>
          </p:nvPr>
        </p:nvSpPr>
        <p:spPr/>
        <p:txBody>
          <a:bodyPr/>
          <a:lstStyle/>
          <a:p>
            <a:endParaRPr lang="ca-ES"/>
          </a:p>
        </p:txBody>
      </p:sp>
      <p:sp>
        <p:nvSpPr>
          <p:cNvPr id="7" name="Slide Number Placeholder 6"/>
          <p:cNvSpPr>
            <a:spLocks noGrp="1"/>
          </p:cNvSpPr>
          <p:nvPr>
            <p:ph type="sldNum" sz="quarter" idx="12"/>
          </p:nvPr>
        </p:nvSpPr>
        <p:spPr/>
        <p:txBody>
          <a:bodyPr/>
          <a:lstStyle/>
          <a:p>
            <a:fld id="{6011457F-D542-4FA9-9403-F5278DAFF8DD}" type="slidenum">
              <a:rPr lang="ca-ES" smtClean="0"/>
              <a:t>‹#›</a:t>
            </a:fld>
            <a:endParaRPr lang="ca-ES"/>
          </a:p>
        </p:txBody>
      </p:sp>
    </p:spTree>
    <p:extLst>
      <p:ext uri="{BB962C8B-B14F-4D97-AF65-F5344CB8AC3E}">
        <p14:creationId xmlns:p14="http://schemas.microsoft.com/office/powerpoint/2010/main" val="3482167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09996" y="2174875"/>
            <a:ext cx="367072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09996" y="2751137"/>
            <a:ext cx="3687391"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280" y="2174875"/>
            <a:ext cx="3670720"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280" y="2751137"/>
            <a:ext cx="3670720"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671D0E2-54DD-4A2B-95AB-319A13F66F7D}" type="datetimeFigureOut">
              <a:rPr lang="ca-ES" smtClean="0"/>
              <a:t>13/12/2019</a:t>
            </a:fld>
            <a:endParaRPr lang="ca-ES"/>
          </a:p>
        </p:txBody>
      </p:sp>
      <p:sp>
        <p:nvSpPr>
          <p:cNvPr id="8" name="Footer Placeholder 7"/>
          <p:cNvSpPr>
            <a:spLocks noGrp="1"/>
          </p:cNvSpPr>
          <p:nvPr>
            <p:ph type="ftr" sz="quarter" idx="11"/>
          </p:nvPr>
        </p:nvSpPr>
        <p:spPr/>
        <p:txBody>
          <a:bodyPr/>
          <a:lstStyle/>
          <a:p>
            <a:endParaRPr lang="ca-ES"/>
          </a:p>
        </p:txBody>
      </p:sp>
      <p:sp>
        <p:nvSpPr>
          <p:cNvPr id="9" name="Slide Number Placeholder 8"/>
          <p:cNvSpPr>
            <a:spLocks noGrp="1"/>
          </p:cNvSpPr>
          <p:nvPr>
            <p:ph type="sldNum" sz="quarter" idx="12"/>
          </p:nvPr>
        </p:nvSpPr>
        <p:spPr/>
        <p:txBody>
          <a:bodyPr/>
          <a:lstStyle/>
          <a:p>
            <a:fld id="{6011457F-D542-4FA9-9403-F5278DAFF8DD}" type="slidenum">
              <a:rPr lang="ca-ES" smtClean="0"/>
              <a:t>‹#›</a:t>
            </a:fld>
            <a:endParaRPr lang="ca-ES"/>
          </a:p>
        </p:txBody>
      </p:sp>
    </p:spTree>
    <p:extLst>
      <p:ext uri="{BB962C8B-B14F-4D97-AF65-F5344CB8AC3E}">
        <p14:creationId xmlns:p14="http://schemas.microsoft.com/office/powerpoint/2010/main" val="751131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671D0E2-54DD-4A2B-95AB-319A13F66F7D}" type="datetimeFigureOut">
              <a:rPr lang="ca-ES" smtClean="0"/>
              <a:t>13/12/2019</a:t>
            </a:fld>
            <a:endParaRPr lang="ca-ES"/>
          </a:p>
        </p:txBody>
      </p:sp>
      <p:sp>
        <p:nvSpPr>
          <p:cNvPr id="4" name="Footer Placeholder 3"/>
          <p:cNvSpPr>
            <a:spLocks noGrp="1"/>
          </p:cNvSpPr>
          <p:nvPr>
            <p:ph type="ftr" sz="quarter" idx="11"/>
          </p:nvPr>
        </p:nvSpPr>
        <p:spPr/>
        <p:txBody>
          <a:bodyPr/>
          <a:lstStyle/>
          <a:p>
            <a:endParaRPr lang="ca-ES"/>
          </a:p>
        </p:txBody>
      </p:sp>
      <p:sp>
        <p:nvSpPr>
          <p:cNvPr id="5" name="Slide Number Placeholder 4"/>
          <p:cNvSpPr>
            <a:spLocks noGrp="1"/>
          </p:cNvSpPr>
          <p:nvPr>
            <p:ph type="sldNum" sz="quarter" idx="12"/>
          </p:nvPr>
        </p:nvSpPr>
        <p:spPr/>
        <p:txBody>
          <a:bodyPr/>
          <a:lstStyle/>
          <a:p>
            <a:fld id="{6011457F-D542-4FA9-9403-F5278DAFF8DD}" type="slidenum">
              <a:rPr lang="ca-ES" smtClean="0"/>
              <a:t>‹#›</a:t>
            </a:fld>
            <a:endParaRPr lang="ca-ES"/>
          </a:p>
        </p:txBody>
      </p:sp>
    </p:spTree>
    <p:extLst>
      <p:ext uri="{BB962C8B-B14F-4D97-AF65-F5344CB8AC3E}">
        <p14:creationId xmlns:p14="http://schemas.microsoft.com/office/powerpoint/2010/main" val="896048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71D0E2-54DD-4A2B-95AB-319A13F66F7D}" type="datetimeFigureOut">
              <a:rPr lang="ca-ES" smtClean="0"/>
              <a:t>13/12/2019</a:t>
            </a:fld>
            <a:endParaRPr lang="ca-ES"/>
          </a:p>
        </p:txBody>
      </p:sp>
      <p:sp>
        <p:nvSpPr>
          <p:cNvPr id="3" name="Footer Placeholder 2"/>
          <p:cNvSpPr>
            <a:spLocks noGrp="1"/>
          </p:cNvSpPr>
          <p:nvPr>
            <p:ph type="ftr" sz="quarter" idx="11"/>
          </p:nvPr>
        </p:nvSpPr>
        <p:spPr/>
        <p:txBody>
          <a:bodyPr/>
          <a:lstStyle/>
          <a:p>
            <a:endParaRPr lang="ca-ES"/>
          </a:p>
        </p:txBody>
      </p:sp>
      <p:sp>
        <p:nvSpPr>
          <p:cNvPr id="4" name="Slide Number Placeholder 3"/>
          <p:cNvSpPr>
            <a:spLocks noGrp="1"/>
          </p:cNvSpPr>
          <p:nvPr>
            <p:ph type="sldNum" sz="quarter" idx="12"/>
          </p:nvPr>
        </p:nvSpPr>
        <p:spPr/>
        <p:txBody>
          <a:bodyPr/>
          <a:lstStyle/>
          <a:p>
            <a:fld id="{6011457F-D542-4FA9-9403-F5278DAFF8DD}" type="slidenum">
              <a:rPr lang="ca-ES" smtClean="0"/>
              <a:t>‹#›</a:t>
            </a:fld>
            <a:endParaRPr lang="ca-ES"/>
          </a:p>
        </p:txBody>
      </p:sp>
    </p:spTree>
    <p:extLst>
      <p:ext uri="{BB962C8B-B14F-4D97-AF65-F5344CB8AC3E}">
        <p14:creationId xmlns:p14="http://schemas.microsoft.com/office/powerpoint/2010/main" val="1142517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804863" y="446086"/>
            <a:ext cx="2660650"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4863" y="446088"/>
            <a:ext cx="2660650"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641724" y="446087"/>
            <a:ext cx="4689475"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4863" y="2260737"/>
            <a:ext cx="2660650"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671D0E2-54DD-4A2B-95AB-319A13F66F7D}" type="datetimeFigureOut">
              <a:rPr lang="ca-ES" smtClean="0"/>
              <a:t>13/12/2019</a:t>
            </a:fld>
            <a:endParaRPr lang="ca-ES"/>
          </a:p>
        </p:txBody>
      </p:sp>
      <p:sp>
        <p:nvSpPr>
          <p:cNvPr id="6" name="Footer Placeholder 5"/>
          <p:cNvSpPr>
            <a:spLocks noGrp="1"/>
          </p:cNvSpPr>
          <p:nvPr>
            <p:ph type="ftr" sz="quarter" idx="11"/>
          </p:nvPr>
        </p:nvSpPr>
        <p:spPr/>
        <p:txBody>
          <a:bodyPr/>
          <a:lstStyle/>
          <a:p>
            <a:endParaRPr lang="ca-ES"/>
          </a:p>
        </p:txBody>
      </p:sp>
      <p:sp>
        <p:nvSpPr>
          <p:cNvPr id="7" name="Slide Number Placeholder 6"/>
          <p:cNvSpPr>
            <a:spLocks noGrp="1"/>
          </p:cNvSpPr>
          <p:nvPr>
            <p:ph type="sldNum" sz="quarter" idx="12"/>
          </p:nvPr>
        </p:nvSpPr>
        <p:spPr/>
        <p:txBody>
          <a:bodyPr/>
          <a:lstStyle/>
          <a:p>
            <a:fld id="{6011457F-D542-4FA9-9403-F5278DAFF8DD}" type="slidenum">
              <a:rPr lang="ca-ES" smtClean="0"/>
              <a:t>‹#›</a:t>
            </a:fld>
            <a:endParaRPr lang="ca-ES"/>
          </a:p>
        </p:txBody>
      </p:sp>
    </p:spTree>
    <p:extLst>
      <p:ext uri="{BB962C8B-B14F-4D97-AF65-F5344CB8AC3E}">
        <p14:creationId xmlns:p14="http://schemas.microsoft.com/office/powerpoint/2010/main" val="1927574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9996" y="727521"/>
            <a:ext cx="350154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4573588" y="0"/>
            <a:ext cx="4570412"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09996" y="2344684"/>
            <a:ext cx="350154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2914357" y="6041361"/>
            <a:ext cx="732659" cy="365125"/>
          </a:xfrm>
        </p:spPr>
        <p:txBody>
          <a:bodyPr/>
          <a:lstStyle/>
          <a:p>
            <a:fld id="{C671D0E2-54DD-4A2B-95AB-319A13F66F7D}" type="datetimeFigureOut">
              <a:rPr lang="ca-ES" smtClean="0"/>
              <a:t>13/12/2019</a:t>
            </a:fld>
            <a:endParaRPr lang="ca-ES"/>
          </a:p>
        </p:txBody>
      </p:sp>
      <p:sp>
        <p:nvSpPr>
          <p:cNvPr id="6" name="Footer Placeholder 5"/>
          <p:cNvSpPr>
            <a:spLocks noGrp="1"/>
          </p:cNvSpPr>
          <p:nvPr>
            <p:ph type="ftr" sz="quarter" idx="11"/>
          </p:nvPr>
        </p:nvSpPr>
        <p:spPr>
          <a:xfrm>
            <a:off x="442797" y="6041361"/>
            <a:ext cx="2471560" cy="365125"/>
          </a:xfrm>
        </p:spPr>
        <p:txBody>
          <a:bodyPr/>
          <a:lstStyle/>
          <a:p>
            <a:endParaRPr lang="ca-ES"/>
          </a:p>
        </p:txBody>
      </p:sp>
      <p:sp>
        <p:nvSpPr>
          <p:cNvPr id="7" name="Slide Number Placeholder 6"/>
          <p:cNvSpPr>
            <a:spLocks noGrp="1"/>
          </p:cNvSpPr>
          <p:nvPr>
            <p:ph type="sldNum" sz="quarter" idx="12"/>
          </p:nvPr>
        </p:nvSpPr>
        <p:spPr>
          <a:xfrm>
            <a:off x="3647017" y="5915887"/>
            <a:ext cx="796616" cy="490599"/>
          </a:xfrm>
        </p:spPr>
        <p:txBody>
          <a:bodyPr/>
          <a:lstStyle/>
          <a:p>
            <a:fld id="{6011457F-D542-4FA9-9403-F5278DAFF8DD}" type="slidenum">
              <a:rPr lang="ca-ES" smtClean="0"/>
              <a:t>‹#›</a:t>
            </a:fld>
            <a:endParaRPr lang="ca-ES"/>
          </a:p>
        </p:txBody>
      </p:sp>
    </p:spTree>
    <p:extLst>
      <p:ext uri="{BB962C8B-B14F-4D97-AF65-F5344CB8AC3E}">
        <p14:creationId xmlns:p14="http://schemas.microsoft.com/office/powerpoint/2010/main" val="808945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9997" y="447188"/>
            <a:ext cx="7524003"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09997" y="2184400"/>
            <a:ext cx="7524003"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42797" y="6041361"/>
            <a:ext cx="6289532" cy="365125"/>
          </a:xfrm>
          <a:prstGeom prst="rect">
            <a:avLst/>
          </a:prstGeom>
        </p:spPr>
        <p:txBody>
          <a:bodyPr vert="horz" lIns="91440" tIns="45720" rIns="91440" bIns="45720" rtlCol="0" anchor="b"/>
          <a:lstStyle>
            <a:lvl1pPr algn="l">
              <a:defRPr sz="900">
                <a:solidFill>
                  <a:schemeClr val="tx1"/>
                </a:solidFill>
              </a:defRPr>
            </a:lvl1pPr>
          </a:lstStyle>
          <a:p>
            <a:endParaRPr lang="ca-ES"/>
          </a:p>
        </p:txBody>
      </p:sp>
      <p:sp>
        <p:nvSpPr>
          <p:cNvPr id="4" name="Date Placeholder 3"/>
          <p:cNvSpPr>
            <a:spLocks noGrp="1"/>
          </p:cNvSpPr>
          <p:nvPr>
            <p:ph type="dt" sz="half" idx="2"/>
          </p:nvPr>
        </p:nvSpPr>
        <p:spPr>
          <a:xfrm>
            <a:off x="6911422" y="6041361"/>
            <a:ext cx="993161" cy="365125"/>
          </a:xfrm>
          <a:prstGeom prst="rect">
            <a:avLst/>
          </a:prstGeom>
        </p:spPr>
        <p:txBody>
          <a:bodyPr vert="horz" lIns="91440" tIns="45720" rIns="91440" bIns="45720" rtlCol="0" anchor="b"/>
          <a:lstStyle>
            <a:lvl1pPr algn="r">
              <a:defRPr sz="900">
                <a:solidFill>
                  <a:schemeClr val="tx1"/>
                </a:solidFill>
              </a:defRPr>
            </a:lvl1pPr>
          </a:lstStyle>
          <a:p>
            <a:fld id="{C671D0E2-54DD-4A2B-95AB-319A13F66F7D}" type="datetimeFigureOut">
              <a:rPr lang="ca-ES" smtClean="0"/>
              <a:t>13/12/2019</a:t>
            </a:fld>
            <a:endParaRPr lang="ca-ES"/>
          </a:p>
        </p:txBody>
      </p:sp>
      <p:sp>
        <p:nvSpPr>
          <p:cNvPr id="6" name="Slide Number Placeholder 5"/>
          <p:cNvSpPr>
            <a:spLocks noGrp="1"/>
          </p:cNvSpPr>
          <p:nvPr>
            <p:ph type="sldNum" sz="quarter" idx="4"/>
          </p:nvPr>
        </p:nvSpPr>
        <p:spPr>
          <a:xfrm>
            <a:off x="7904584" y="5915887"/>
            <a:ext cx="796616" cy="490599"/>
          </a:xfrm>
          <a:prstGeom prst="rect">
            <a:avLst/>
          </a:prstGeom>
        </p:spPr>
        <p:txBody>
          <a:bodyPr vert="horz" lIns="91440" tIns="45720" rIns="91440" bIns="10800" rtlCol="0" anchor="b"/>
          <a:lstStyle>
            <a:lvl1pPr algn="r">
              <a:defRPr sz="2000">
                <a:solidFill>
                  <a:schemeClr val="accent1"/>
                </a:solidFill>
              </a:defRPr>
            </a:lvl1pPr>
          </a:lstStyle>
          <a:p>
            <a:fld id="{6011457F-D542-4FA9-9403-F5278DAFF8DD}" type="slidenum">
              <a:rPr lang="ca-ES" smtClean="0"/>
              <a:t>‹#›</a:t>
            </a:fld>
            <a:endParaRPr lang="ca-ES"/>
          </a:p>
        </p:txBody>
      </p:sp>
    </p:spTree>
    <p:extLst>
      <p:ext uri="{BB962C8B-B14F-4D97-AF65-F5344CB8AC3E}">
        <p14:creationId xmlns:p14="http://schemas.microsoft.com/office/powerpoint/2010/main" val="253954968"/>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Lst>
  <p:txStyles>
    <p:titleStyle>
      <a:lvl1pPr algn="l" defTabSz="457200" rtl="0" eaLnBrk="1" latinLnBrk="0" hangingPunct="1">
        <a:spcBef>
          <a:spcPct val="0"/>
        </a:spcBef>
        <a:buNone/>
        <a:defRPr sz="4000" b="1" kern="1200">
          <a:solidFill>
            <a:srgbClr val="FEFEFE"/>
          </a:solidFill>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www.idee.es/" TargetMode="External"/><Relationship Id="rId2" Type="http://schemas.openxmlformats.org/officeDocument/2006/relationships/hyperlink" Target="http://www.geoporta.cat/" TargetMode="External"/><Relationship Id="rId1" Type="http://schemas.openxmlformats.org/officeDocument/2006/relationships/slideLayout" Target="../slideLayouts/slideLayout7.xml"/><Relationship Id="rId4" Type="http://schemas.openxmlformats.org/officeDocument/2006/relationships/hyperlink" Target="http://inspire-geoportal.ec.europa.eu/"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x.osm.omniscale.net/proxy/service?LAYERS=osm&amp;FORMAT=image/png&amp;SPHERICALMERCATOR=true&amp;SERVICE=WMS&amp;VERSION=1.1.1&amp;REQUEST=GetMap&amp;STYLES=&amp;SRS=EPSG:900913&amp;BBOX=-14094493.390318,1847225.2678577,-8517647.8076302,3804013.1916077&amp;WIDTH=1140&amp;HEIGHT=400"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cesiumjs.org/tilesets/imagery/naturalearthii/2/2/2.jpg"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hyperlink" Target="http://betaserver.icgc.cat/visor/calculator.html"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hyperlink" Target="http://betaserver.icgc.cat/visor/calculator.html"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www.opengeospatial.org/standards/wmts" TargetMode="External"/><Relationship Id="rId7" Type="http://schemas.openxmlformats.org/officeDocument/2006/relationships/hyperlink" Target="http://cesiumjs.org/tilesets/imagery/naturalearthii/%7bx%7d/%7by%7d/.jpg" TargetMode="External"/><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hyperlink" Target="http://cesiumjs.org/tilesets/imagery/naturalearthii/2/2/2.jpg" TargetMode="External"/><Relationship Id="rId5" Type="http://schemas.openxmlformats.org/officeDocument/2006/relationships/hyperlink" Target="https://en.wikipedia.org/wiki/Tiled_web_map" TargetMode="External"/><Relationship Id="rId4" Type="http://schemas.openxmlformats.org/officeDocument/2006/relationships/hyperlink" Target="http://wiki.osgeo.org/wiki/Tile_Map_Service_Specification"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png"/><Relationship Id="rId7" Type="http://schemas.openxmlformats.org/officeDocument/2006/relationships/image" Target="../media/image25.jpeg"/><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dadesobertes.gencat.cat/ca/" TargetMode="External"/><Relationship Id="rId2" Type="http://schemas.openxmlformats.org/officeDocument/2006/relationships/hyperlink" Target="http://www.data.gov/" TargetMode="External"/><Relationship Id="rId1" Type="http://schemas.openxmlformats.org/officeDocument/2006/relationships/slideLayout" Target="../slideLayouts/slideLayout7.xml"/><Relationship Id="rId4" Type="http://schemas.openxmlformats.org/officeDocument/2006/relationships/hyperlink" Target="http://datos.gob.e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www.ted.com/talks/tim_berners_lee_on_the_next_web.html" TargetMode="External"/><Relationship Id="rId2" Type="http://schemas.openxmlformats.org/officeDocument/2006/relationships/image" Target="../media/image35.jpe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2" Type="http://schemas.openxmlformats.org/officeDocument/2006/relationships/hyperlink" Target="http://dbpedia.org/snorql/?query=SELECT+?name+?birth++?person+WHERE+%7b++++++?person+dbo:birthPlace+:Barcelona+.++++++?person+dbo:birthDate+?birth+.++++++?person+foaf:name+?name+.++++++?person+dbo:birthDate+?birth+.++++++FILTER+(?birth+%3e+%221960-01-01%22%5e%5exsd:date)+.+%7d+ORDER+BY+?name" TargetMode="Externa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http://lod-cloud.net/" TargetMode="External"/><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www.opendatanetwork.com/" TargetMode="External"/><Relationship Id="rId2" Type="http://schemas.openxmlformats.org/officeDocument/2006/relationships/hyperlink" Target="https://public.opendatasoft.com/explore/?sort=modified" TargetMode="External"/><Relationship Id="rId1" Type="http://schemas.openxmlformats.org/officeDocument/2006/relationships/slideLayout" Target="../slideLayouts/slideLayout7.xml"/><Relationship Id="rId5" Type="http://schemas.openxmlformats.org/officeDocument/2006/relationships/hyperlink" Target="https://dev.socrata.com/foundry/finances.worldbank.org/45tv-a6qy" TargetMode="External"/><Relationship Id="rId4" Type="http://schemas.openxmlformats.org/officeDocument/2006/relationships/hyperlink" Target="https://dev.socrata.com/consumers/getting-started.html"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www.programmableweb.com/category/all/apis?category=19978"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emf"/></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hyperlink" Target="https://www.mapbox.com/mapbox-gl-js/api/" TargetMode="External"/><Relationship Id="rId2" Type="http://schemas.openxmlformats.org/officeDocument/2006/relationships/hyperlink" Target="https://en.wikipedia.org/w/index.php?title=Google_Protocol_Buffers&amp;redirect=no" TargetMode="Externa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leafletjs.com/"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kepler.gl/" TargetMode="Externa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9552" y="1411610"/>
            <a:ext cx="8064896" cy="3016210"/>
          </a:xfrm>
          <a:prstGeom prst="rect">
            <a:avLst/>
          </a:prstGeom>
          <a:noFill/>
        </p:spPr>
        <p:txBody>
          <a:bodyPr wrap="square" rtlCol="0">
            <a:spAutoFit/>
          </a:bodyPr>
          <a:lstStyle/>
          <a:p>
            <a:pPr algn="ctr"/>
            <a:r>
              <a:rPr lang="es-ES" sz="2800" b="1"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Introducción a las tecnologías </a:t>
            </a:r>
            <a:r>
              <a:rPr lang="es-ES" sz="2800" b="1" dirty="0" err="1">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GeoWeb</a:t>
            </a:r>
            <a:endParaRPr lang="ca-ES" sz="28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algn="ctr"/>
            <a:r>
              <a:rPr lang="es-ES" sz="2400" b="1"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 </a:t>
            </a:r>
            <a:endParaRPr lang="ca-ES" sz="24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algn="ctr"/>
            <a:r>
              <a:rPr lang="es-ES" b="1"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 </a:t>
            </a:r>
            <a:endParaRPr lang="ca-ES"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algn="ctr"/>
            <a:r>
              <a:rPr lang="es-ES"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 </a:t>
            </a:r>
            <a:endParaRPr lang="ca-ES"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algn="ctr"/>
            <a:r>
              <a:rPr lang="es-ES"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MÁSTER EN SISTEMAS DE INFORMACIÓN GEOGRÁFICA</a:t>
            </a:r>
            <a:endParaRPr lang="ca-ES"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algn="ctr"/>
            <a:r>
              <a:rPr lang="es-ES" sz="14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 </a:t>
            </a:r>
            <a:endParaRPr lang="ca-ES" sz="14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algn="ctr"/>
            <a:r>
              <a:rPr lang="es-ES" sz="14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CURSO 2019/2020</a:t>
            </a:r>
            <a:endParaRPr lang="ca-ES" sz="14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algn="ctr"/>
            <a:r>
              <a:rPr lang="es-ES" sz="14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 </a:t>
            </a:r>
            <a:endParaRPr lang="ca-ES" sz="14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algn="ctr"/>
            <a:r>
              <a:rPr lang="es-ES" sz="1400" i="1"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 </a:t>
            </a:r>
            <a:endParaRPr lang="ca-ES" sz="1400" i="1"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algn="ctr"/>
            <a:r>
              <a:rPr lang="es-ES" sz="1400" i="1"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M2B –Mapas y </a:t>
            </a:r>
            <a:r>
              <a:rPr lang="es-ES" sz="1400" i="1" dirty="0" err="1">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OpenData</a:t>
            </a:r>
            <a:r>
              <a:rPr lang="es-ES" sz="1400" i="1"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 Localización, visualización y análisis de </a:t>
            </a:r>
            <a:r>
              <a:rPr lang="es-ES" sz="1400" i="1" dirty="0" err="1">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geodatos</a:t>
            </a:r>
            <a:endParaRPr lang="es-ES" sz="1400" i="1"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algn="ctr"/>
            <a:endParaRPr lang="ca-ES" sz="1400" i="1"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1029" name="Picture 5" descr="https://cdn3.iconfinder.com/data/icons/education-and-school/512/globe_geography_world_planet_flat_icon-51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7624" y="5373216"/>
            <a:ext cx="936104" cy="93610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Related image">
            <a:extLst>
              <a:ext uri="{FF2B5EF4-FFF2-40B4-BE49-F238E27FC236}">
                <a16:creationId xmlns:a16="http://schemas.microsoft.com/office/drawing/2014/main" id="{ED213A8A-2B27-405B-ABC8-FF1A579375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176" y="5511970"/>
            <a:ext cx="2809875"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3775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764704"/>
            <a:ext cx="8389440" cy="1631216"/>
          </a:xfrm>
          <a:prstGeom prst="rect">
            <a:avLst/>
          </a:prstGeom>
          <a:noFill/>
        </p:spPr>
        <p:txBody>
          <a:bodyPr wrap="square" rtlCol="0">
            <a:spAutoFit/>
          </a:bodyPr>
          <a:lstStyle/>
          <a:p>
            <a:pPr algn="ctr"/>
            <a:r>
              <a:rPr lang="es-ES_tradnl" sz="2000" b="1"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GeoWeb</a:t>
            </a:r>
            <a:endParaRPr lang="es-ES_tradnl"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endParaRPr lang="es-ES_tradnl"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r>
              <a:rPr lang="es-ES_tradnl"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Conjunto de tecnologías, técnicas y lenguajes que permiten exponer y consumir vía WWW (http) todas aquellas  funcionalidades propias de los llamados sistemas de Información geográficos (GIS)</a:t>
            </a:r>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7863" y="3429000"/>
            <a:ext cx="2708275" cy="191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4878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263829" y="548680"/>
            <a:ext cx="1830950"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Visión global</a:t>
            </a:r>
          </a:p>
        </p:txBody>
      </p:sp>
      <p:sp>
        <p:nvSpPr>
          <p:cNvPr id="2" name="Oval 1"/>
          <p:cNvSpPr/>
          <p:nvPr/>
        </p:nvSpPr>
        <p:spPr>
          <a:xfrm>
            <a:off x="1763688" y="2060848"/>
            <a:ext cx="1800200" cy="1584176"/>
          </a:xfrm>
          <a:prstGeom prst="ellipse">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Tecnologías IDE</a:t>
            </a:r>
          </a:p>
          <a:p>
            <a:pPr algn="ctr"/>
            <a:r>
              <a:rPr lang="es-ES_tradnl" sz="1200" dirty="0"/>
              <a:t>(Infraestructuras de datos espaciales)</a:t>
            </a:r>
          </a:p>
        </p:txBody>
      </p:sp>
      <p:sp>
        <p:nvSpPr>
          <p:cNvPr id="3" name="Oval 2"/>
          <p:cNvSpPr/>
          <p:nvPr/>
        </p:nvSpPr>
        <p:spPr>
          <a:xfrm>
            <a:off x="2591780" y="3356992"/>
            <a:ext cx="1368152" cy="1152128"/>
          </a:xfrm>
          <a:prstGeom prst="ellipse">
            <a:avLst/>
          </a:prstGeom>
          <a:solidFill>
            <a:schemeClr val="accent3">
              <a:lumMod val="75000"/>
              <a:alpha val="52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Datos abiertos</a:t>
            </a:r>
          </a:p>
        </p:txBody>
      </p:sp>
      <p:sp>
        <p:nvSpPr>
          <p:cNvPr id="20" name="Oval 19"/>
          <p:cNvSpPr/>
          <p:nvPr/>
        </p:nvSpPr>
        <p:spPr>
          <a:xfrm>
            <a:off x="3275856" y="692696"/>
            <a:ext cx="4896544" cy="4536504"/>
          </a:xfrm>
          <a:prstGeom prst="ellipse">
            <a:avLst/>
          </a:prstGeom>
          <a:solidFill>
            <a:srgbClr val="FF0000">
              <a:alpha val="37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La WEB (Geo) Programable</a:t>
            </a:r>
          </a:p>
        </p:txBody>
      </p:sp>
      <p:sp>
        <p:nvSpPr>
          <p:cNvPr id="21" name="Line Callout 3 20"/>
          <p:cNvSpPr/>
          <p:nvPr/>
        </p:nvSpPr>
        <p:spPr>
          <a:xfrm>
            <a:off x="467544" y="5301208"/>
            <a:ext cx="2304256" cy="1080120"/>
          </a:xfrm>
          <a:prstGeom prst="borderCallout3">
            <a:avLst>
              <a:gd name="adj1" fmla="val 49741"/>
              <a:gd name="adj2" fmla="val -2394"/>
              <a:gd name="adj3" fmla="val 13963"/>
              <a:gd name="adj4" fmla="val -10930"/>
              <a:gd name="adj5" fmla="val -8845"/>
              <a:gd name="adj6" fmla="val -15587"/>
              <a:gd name="adj7" fmla="val -205510"/>
              <a:gd name="adj8" fmla="val 569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t>Interoperabilidad</a:t>
            </a:r>
          </a:p>
          <a:p>
            <a:pPr algn="ctr"/>
            <a:r>
              <a:rPr lang="es-ES_tradnl" sz="1400" dirty="0"/>
              <a:t>Estándares</a:t>
            </a:r>
          </a:p>
          <a:p>
            <a:pPr algn="ctr"/>
            <a:r>
              <a:rPr lang="es-ES_tradnl" sz="1400" dirty="0" err="1"/>
              <a:t>OpenGeoSpatialConsortium</a:t>
            </a:r>
            <a:r>
              <a:rPr lang="es-ES_tradnl" sz="1400" dirty="0"/>
              <a:t>(OGC)</a:t>
            </a:r>
          </a:p>
        </p:txBody>
      </p:sp>
      <p:sp>
        <p:nvSpPr>
          <p:cNvPr id="24" name="Line Callout 3 23"/>
          <p:cNvSpPr/>
          <p:nvPr/>
        </p:nvSpPr>
        <p:spPr>
          <a:xfrm>
            <a:off x="3131840" y="5301208"/>
            <a:ext cx="1728192" cy="1080120"/>
          </a:xfrm>
          <a:prstGeom prst="borderCallout3">
            <a:avLst>
              <a:gd name="adj1" fmla="val 49741"/>
              <a:gd name="adj2" fmla="val -2394"/>
              <a:gd name="adj3" fmla="val 13963"/>
              <a:gd name="adj4" fmla="val -10930"/>
              <a:gd name="adj5" fmla="val -8845"/>
              <a:gd name="adj6" fmla="val -10863"/>
              <a:gd name="adj7" fmla="val -75501"/>
              <a:gd name="adj8" fmla="val -1269"/>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t>Formatos</a:t>
            </a:r>
          </a:p>
          <a:p>
            <a:pPr algn="ctr"/>
            <a:r>
              <a:rPr lang="es-ES_tradnl" sz="1400" dirty="0" err="1"/>
              <a:t>Linked</a:t>
            </a:r>
            <a:r>
              <a:rPr lang="es-ES_tradnl" sz="1400" dirty="0"/>
              <a:t> Data</a:t>
            </a:r>
          </a:p>
        </p:txBody>
      </p:sp>
      <p:sp>
        <p:nvSpPr>
          <p:cNvPr id="25" name="Line Callout 3 24"/>
          <p:cNvSpPr/>
          <p:nvPr/>
        </p:nvSpPr>
        <p:spPr>
          <a:xfrm>
            <a:off x="6372200" y="5180298"/>
            <a:ext cx="2088232" cy="1321939"/>
          </a:xfrm>
          <a:prstGeom prst="borderCallout3">
            <a:avLst>
              <a:gd name="adj1" fmla="val 49741"/>
              <a:gd name="adj2" fmla="val -2394"/>
              <a:gd name="adj3" fmla="val 44431"/>
              <a:gd name="adj4" fmla="val -16664"/>
              <a:gd name="adj5" fmla="val 16351"/>
              <a:gd name="adj6" fmla="val -52436"/>
              <a:gd name="adj7" fmla="val -135"/>
              <a:gd name="adj8" fmla="val -44818"/>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t>Librerías (API)</a:t>
            </a:r>
          </a:p>
          <a:p>
            <a:pPr algn="ctr"/>
            <a:r>
              <a:rPr lang="es-ES_tradnl" sz="1400" dirty="0"/>
              <a:t>Geo servicios</a:t>
            </a:r>
          </a:p>
          <a:p>
            <a:pPr algn="ctr"/>
            <a:r>
              <a:rPr lang="es-ES_tradnl" sz="1400" dirty="0"/>
              <a:t>Software</a:t>
            </a:r>
          </a:p>
        </p:txBody>
      </p:sp>
    </p:spTree>
    <p:extLst>
      <p:ext uri="{BB962C8B-B14F-4D97-AF65-F5344CB8AC3E}">
        <p14:creationId xmlns:p14="http://schemas.microsoft.com/office/powerpoint/2010/main" val="2062215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20" grpId="0" animBg="1"/>
      <p:bldP spid="21" grpId="0" animBg="1"/>
      <p:bldP spid="24" grpId="0" animBg="1"/>
      <p:bldP spid="2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548680"/>
            <a:ext cx="2260555"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Tecnologías IDE</a:t>
            </a:r>
          </a:p>
        </p:txBody>
      </p:sp>
      <p:sp>
        <p:nvSpPr>
          <p:cNvPr id="3" name="Oval 2"/>
          <p:cNvSpPr/>
          <p:nvPr/>
        </p:nvSpPr>
        <p:spPr>
          <a:xfrm>
            <a:off x="1763688" y="2060848"/>
            <a:ext cx="1800200" cy="1584176"/>
          </a:xfrm>
          <a:prstGeom prst="ellipse">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lumMod val="85000"/>
                  </a:schemeClr>
                </a:solidFill>
              </a:rPr>
              <a:t>Tecnologías IDE</a:t>
            </a:r>
          </a:p>
          <a:p>
            <a:pPr algn="ctr"/>
            <a:r>
              <a:rPr lang="es-ES_tradnl" sz="1200" dirty="0">
                <a:solidFill>
                  <a:schemeClr val="tx1">
                    <a:lumMod val="85000"/>
                  </a:schemeClr>
                </a:solidFill>
              </a:rPr>
              <a:t>(Infraestructuras de datos espaciales)</a:t>
            </a:r>
          </a:p>
        </p:txBody>
      </p:sp>
      <p:sp>
        <p:nvSpPr>
          <p:cNvPr id="4" name="Line Callout 3 3"/>
          <p:cNvSpPr/>
          <p:nvPr/>
        </p:nvSpPr>
        <p:spPr>
          <a:xfrm>
            <a:off x="467544" y="5301208"/>
            <a:ext cx="2304256" cy="1080120"/>
          </a:xfrm>
          <a:prstGeom prst="borderCallout3">
            <a:avLst>
              <a:gd name="adj1" fmla="val 49741"/>
              <a:gd name="adj2" fmla="val -2394"/>
              <a:gd name="adj3" fmla="val 13963"/>
              <a:gd name="adj4" fmla="val -10930"/>
              <a:gd name="adj5" fmla="val -8845"/>
              <a:gd name="adj6" fmla="val -15587"/>
              <a:gd name="adj7" fmla="val -205510"/>
              <a:gd name="adj8" fmla="val 5699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solidFill>
                  <a:schemeClr val="tx1">
                    <a:lumMod val="85000"/>
                  </a:schemeClr>
                </a:solidFill>
              </a:rPr>
              <a:t>Interoperabilidad</a:t>
            </a:r>
          </a:p>
          <a:p>
            <a:pPr algn="ctr"/>
            <a:r>
              <a:rPr lang="es-ES_tradnl" sz="1400" dirty="0">
                <a:solidFill>
                  <a:schemeClr val="tx1">
                    <a:lumMod val="85000"/>
                  </a:schemeClr>
                </a:solidFill>
              </a:rPr>
              <a:t>Estándares</a:t>
            </a:r>
          </a:p>
          <a:p>
            <a:pPr algn="ctr"/>
            <a:r>
              <a:rPr lang="es-ES_tradnl" sz="1400" dirty="0" err="1">
                <a:solidFill>
                  <a:schemeClr val="tx1">
                    <a:lumMod val="85000"/>
                  </a:schemeClr>
                </a:solidFill>
              </a:rPr>
              <a:t>OpenGeoSpatialConsortium</a:t>
            </a:r>
            <a:r>
              <a:rPr lang="es-ES_tradnl" sz="1400" dirty="0">
                <a:solidFill>
                  <a:schemeClr val="tx1">
                    <a:lumMod val="85000"/>
                  </a:schemeClr>
                </a:solidFill>
              </a:rPr>
              <a:t>(OGC)</a:t>
            </a:r>
          </a:p>
        </p:txBody>
      </p:sp>
      <p:sp>
        <p:nvSpPr>
          <p:cNvPr id="5" name="TextBox 4"/>
          <p:cNvSpPr txBox="1"/>
          <p:nvPr/>
        </p:nvSpPr>
        <p:spPr>
          <a:xfrm>
            <a:off x="3834071" y="3861048"/>
            <a:ext cx="4896544" cy="175432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s-ES_tradnl"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Una </a:t>
            </a:r>
            <a:r>
              <a:rPr lang="es-ES_tradnl" b="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Infraestructura de Datos Espaciales </a:t>
            </a:r>
            <a:r>
              <a:rPr lang="es-ES_tradnl"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se puede definir como un conjunto de tecnologías, políticas, estándares y recursos humanos necesarios para a adquirir, procesar, almacenar, distribuir y mejorar la utilización de la información geográfica</a:t>
            </a:r>
          </a:p>
        </p:txBody>
      </p:sp>
      <p:sp>
        <p:nvSpPr>
          <p:cNvPr id="7" name="TextBox 6"/>
          <p:cNvSpPr txBox="1"/>
          <p:nvPr/>
        </p:nvSpPr>
        <p:spPr>
          <a:xfrm>
            <a:off x="3834071" y="620688"/>
            <a:ext cx="4896544" cy="286232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s-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El concepto IDE nace a  finales de los años noventa como una voluntad política en Estados Unidos para garantizar la interoperabilidad  entre la información geográfica generada por las diferentes agencias federales</a:t>
            </a:r>
            <a:r>
              <a:rPr lang="es-ES" b="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a:t>
            </a:r>
            <a:endParaRPr 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r>
              <a:rPr lang="es-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A nivel europeo, existe la</a:t>
            </a:r>
            <a:r>
              <a:rPr lang="es-ES" b="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a:t>
            </a:r>
            <a:r>
              <a:rPr lang="es-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directiva 2007/2/EC, llamada </a:t>
            </a:r>
            <a:r>
              <a:rPr lang="es-ES" b="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INSPIRE</a:t>
            </a:r>
            <a:r>
              <a:rPr lang="es-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 que define el marco de trabajo sobre el cual tienen que basarse las iniciativas IDE a nivel europeo</a:t>
            </a:r>
            <a:endParaRPr lang="es-ES_tradnl"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9391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548680"/>
            <a:ext cx="2260555"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Tecnologías IDE</a:t>
            </a:r>
          </a:p>
        </p:txBody>
      </p:sp>
      <p:sp>
        <p:nvSpPr>
          <p:cNvPr id="3" name="Rectangle 2"/>
          <p:cNvSpPr/>
          <p:nvPr/>
        </p:nvSpPr>
        <p:spPr>
          <a:xfrm>
            <a:off x="263829" y="1700808"/>
            <a:ext cx="8268611" cy="3693319"/>
          </a:xfrm>
          <a:prstGeom prst="rect">
            <a:avLst/>
          </a:prstGeom>
        </p:spPr>
        <p:txBody>
          <a:bodyPr wrap="square">
            <a:spAutoFit/>
          </a:bodyPr>
          <a:lstStyle/>
          <a:p>
            <a:r>
              <a:rPr lang="es-ES_tradnl"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En un escenario óptimo, todo usuario de una IDE debería poder descubrir, por ejemplo, que información geográfica existe en zona concreta del territorio, visualizar esta información y finalmente, si es de su interés, descargarla.</a:t>
            </a:r>
          </a:p>
          <a:p>
            <a:endParaRPr lang="es-ES_tradnl"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r>
              <a:rPr lang="es-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Para llegar a esta meta, toda IDE que se precie debe:</a:t>
            </a:r>
          </a:p>
          <a:p>
            <a:endParaRPr lang="es-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endParaRPr 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r>
              <a:rPr lang="es-ES" b="1" i="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A-Orientar su arquitectura a servicios (SOA).</a:t>
            </a:r>
            <a:endParaRPr 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r>
              <a:rPr lang="es-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Uno de los principios básicos de toda IDE es la no replicación de datos geográficos ni la creación de grandes bases de datos centralizadas. Una IDE debe fomentar un modelo distribuido dónde cada departamento o ente se responsabilice de sus datos y se encargue de describirlos y ponerlos a disposición de los demás. </a:t>
            </a:r>
            <a:endParaRPr 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33363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9914" y="3284984"/>
            <a:ext cx="5959127" cy="295232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63829" y="548680"/>
            <a:ext cx="2260555"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Tecnologías IDE</a:t>
            </a:r>
          </a:p>
        </p:txBody>
      </p:sp>
      <p:sp>
        <p:nvSpPr>
          <p:cNvPr id="2" name="Rectangle 1"/>
          <p:cNvSpPr/>
          <p:nvPr/>
        </p:nvSpPr>
        <p:spPr>
          <a:xfrm>
            <a:off x="611560" y="1268760"/>
            <a:ext cx="6912768" cy="1477328"/>
          </a:xfrm>
          <a:prstGeom prst="rect">
            <a:avLst/>
          </a:prstGeom>
        </p:spPr>
        <p:txBody>
          <a:bodyPr wrap="square">
            <a:spAutoFit/>
          </a:bodyPr>
          <a:lstStyle/>
          <a:p>
            <a:r>
              <a:rPr lang="es-ES" b="1" i="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B- Implementar aplicaciones que posibiliten descubrir, visualizar y procesar información geográfica.</a:t>
            </a:r>
            <a:endParaRPr 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r>
              <a:rPr lang="es-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Entre estas aplicaciones podríamos definir un núcleo presente en toda IDE: un catálogo de metadatos, servidores de mapas y un conjunto de servicios geográficos</a:t>
            </a:r>
            <a:r>
              <a:rPr lang="es-ES" b="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a:t>
            </a:r>
            <a:endParaRPr 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30693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548680"/>
            <a:ext cx="2260555"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Tecnologías IDE</a:t>
            </a:r>
          </a:p>
        </p:txBody>
      </p:sp>
      <p:sp>
        <p:nvSpPr>
          <p:cNvPr id="3" name="Rectangle 2"/>
          <p:cNvSpPr/>
          <p:nvPr/>
        </p:nvSpPr>
        <p:spPr>
          <a:xfrm>
            <a:off x="611560" y="1268760"/>
            <a:ext cx="6912768" cy="3693319"/>
          </a:xfrm>
          <a:prstGeom prst="rect">
            <a:avLst/>
          </a:prstGeom>
        </p:spPr>
        <p:txBody>
          <a:bodyPr wrap="square">
            <a:spAutoFit/>
          </a:bodyPr>
          <a:lstStyle/>
          <a:p>
            <a:r>
              <a:rPr lang="es-ES" b="1" i="1" dirty="0">
                <a:latin typeface="Tahoma" panose="020B0604030504040204" pitchFamily="34" charset="0"/>
                <a:ea typeface="Tahoma" panose="020B0604030504040204" pitchFamily="34" charset="0"/>
                <a:cs typeface="Tahoma" panose="020B0604030504040204" pitchFamily="34" charset="0"/>
              </a:rPr>
              <a:t>C-Adoptar los estándares de interoperabilidad geoespacial para facilitar la comunicación entre componentes.</a:t>
            </a:r>
          </a:p>
          <a:p>
            <a:endParaRPr lang="ca-ES" dirty="0">
              <a:latin typeface="Tahoma" panose="020B0604030504040204" pitchFamily="34" charset="0"/>
              <a:ea typeface="Tahoma" panose="020B0604030504040204" pitchFamily="34" charset="0"/>
              <a:cs typeface="Tahoma" panose="020B0604030504040204" pitchFamily="34" charset="0"/>
            </a:endParaRPr>
          </a:p>
          <a:p>
            <a:r>
              <a:rPr lang="es-ES" dirty="0">
                <a:latin typeface="Tahoma" panose="020B0604030504040204" pitchFamily="34" charset="0"/>
                <a:ea typeface="Tahoma" panose="020B0604030504040204" pitchFamily="34" charset="0"/>
                <a:cs typeface="Tahoma" panose="020B0604030504040204" pitchFamily="34" charset="0"/>
              </a:rPr>
              <a:t>Para la descripción de los metadatos se basa en  estándares </a:t>
            </a:r>
            <a:r>
              <a:rPr lang="es-ES" b="1" dirty="0">
                <a:latin typeface="Tahoma" panose="020B0604030504040204" pitchFamily="34" charset="0"/>
                <a:ea typeface="Tahoma" panose="020B0604030504040204" pitchFamily="34" charset="0"/>
                <a:cs typeface="Tahoma" panose="020B0604030504040204" pitchFamily="34" charset="0"/>
              </a:rPr>
              <a:t>ISO</a:t>
            </a:r>
            <a:r>
              <a:rPr lang="es-ES" dirty="0">
                <a:latin typeface="Tahoma" panose="020B0604030504040204" pitchFamily="34" charset="0"/>
                <a:ea typeface="Tahoma" panose="020B0604030504040204" pitchFamily="34" charset="0"/>
                <a:cs typeface="Tahoma" panose="020B0604030504040204" pitchFamily="34" charset="0"/>
              </a:rPr>
              <a:t> de la familia 19, dedicada al mundo </a:t>
            </a:r>
            <a:r>
              <a:rPr lang="es-ES" dirty="0" err="1">
                <a:latin typeface="Tahoma" panose="020B0604030504040204" pitchFamily="34" charset="0"/>
                <a:ea typeface="Tahoma" panose="020B0604030504040204" pitchFamily="34" charset="0"/>
                <a:cs typeface="Tahoma" panose="020B0604030504040204" pitchFamily="34" charset="0"/>
              </a:rPr>
              <a:t>geospacial</a:t>
            </a:r>
            <a:r>
              <a:rPr lang="es-ES" dirty="0">
                <a:latin typeface="Tahoma" panose="020B0604030504040204" pitchFamily="34" charset="0"/>
                <a:ea typeface="Tahoma" panose="020B0604030504040204" pitchFamily="34" charset="0"/>
                <a:cs typeface="Tahoma" panose="020B0604030504040204" pitchFamily="34" charset="0"/>
              </a:rPr>
              <a:t>. Pero a nivel de interfaces de comunicación entre servidores y entre clientes (ej. Un navegador web) y servidores existe un consorcio llamado </a:t>
            </a:r>
            <a:r>
              <a:rPr lang="es-ES" b="1" dirty="0" err="1">
                <a:latin typeface="Tahoma" panose="020B0604030504040204" pitchFamily="34" charset="0"/>
                <a:ea typeface="Tahoma" panose="020B0604030504040204" pitchFamily="34" charset="0"/>
                <a:cs typeface="Tahoma" panose="020B0604030504040204" pitchFamily="34" charset="0"/>
              </a:rPr>
              <a:t>OpenGeospatial</a:t>
            </a:r>
            <a:r>
              <a:rPr lang="es-ES" dirty="0">
                <a:latin typeface="Tahoma" panose="020B0604030504040204" pitchFamily="34" charset="0"/>
                <a:ea typeface="Tahoma" panose="020B0604030504040204" pitchFamily="34" charset="0"/>
                <a:cs typeface="Tahoma" panose="020B0604030504040204" pitchFamily="34" charset="0"/>
              </a:rPr>
              <a:t> (OGC)  encargado de definir las especificaciones utilizadas.</a:t>
            </a:r>
          </a:p>
          <a:p>
            <a:endParaRPr lang="ca-ES" dirty="0">
              <a:latin typeface="Tahoma" panose="020B0604030504040204" pitchFamily="34" charset="0"/>
              <a:ea typeface="Tahoma" panose="020B0604030504040204" pitchFamily="34" charset="0"/>
              <a:cs typeface="Tahoma" panose="020B0604030504040204" pitchFamily="34" charset="0"/>
            </a:endParaRPr>
          </a:p>
          <a:p>
            <a:r>
              <a:rPr lang="es-ES" dirty="0">
                <a:latin typeface="Tahoma" panose="020B0604030504040204" pitchFamily="34" charset="0"/>
                <a:ea typeface="Tahoma" panose="020B0604030504040204" pitchFamily="34" charset="0"/>
                <a:cs typeface="Tahoma" panose="020B0604030504040204" pitchFamily="34" charset="0"/>
              </a:rPr>
              <a:t>Podríamos que decir que el papel que juega el consorcio W3C en cuanto a la estandarización de la  </a:t>
            </a:r>
            <a:r>
              <a:rPr lang="es-ES" b="1" dirty="0">
                <a:latin typeface="Tahoma" panose="020B0604030504040204" pitchFamily="34" charset="0"/>
                <a:ea typeface="Tahoma" panose="020B0604030504040204" pitchFamily="34" charset="0"/>
                <a:cs typeface="Tahoma" panose="020B0604030504040204" pitchFamily="34" charset="0"/>
              </a:rPr>
              <a:t>Word Wide Web </a:t>
            </a:r>
            <a:r>
              <a:rPr lang="es-ES" dirty="0">
                <a:latin typeface="Tahoma" panose="020B0604030504040204" pitchFamily="34" charset="0"/>
                <a:ea typeface="Tahoma" panose="020B0604030504040204" pitchFamily="34" charset="0"/>
                <a:cs typeface="Tahoma" panose="020B0604030504040204" pitchFamily="34" charset="0"/>
              </a:rPr>
              <a:t>(www) es parecido al de </a:t>
            </a:r>
            <a:r>
              <a:rPr lang="es-ES" b="1" dirty="0">
                <a:latin typeface="Tahoma" panose="020B0604030504040204" pitchFamily="34" charset="0"/>
                <a:ea typeface="Tahoma" panose="020B0604030504040204" pitchFamily="34" charset="0"/>
                <a:cs typeface="Tahoma" panose="020B0604030504040204" pitchFamily="34" charset="0"/>
              </a:rPr>
              <a:t>OGC </a:t>
            </a:r>
            <a:r>
              <a:rPr lang="es-ES" dirty="0">
                <a:latin typeface="Tahoma" panose="020B0604030504040204" pitchFamily="34" charset="0"/>
                <a:ea typeface="Tahoma" panose="020B0604030504040204" pitchFamily="34" charset="0"/>
                <a:cs typeface="Tahoma" panose="020B0604030504040204" pitchFamily="34" charset="0"/>
              </a:rPr>
              <a:t>dentro del mundo geoespacial.</a:t>
            </a:r>
            <a:endParaRPr lang="ca-E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59089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548680"/>
            <a:ext cx="2260555"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Tecnologías IDE</a:t>
            </a:r>
          </a:p>
        </p:txBody>
      </p:sp>
      <p:sp>
        <p:nvSpPr>
          <p:cNvPr id="3" name="Rectangle 2"/>
          <p:cNvSpPr/>
          <p:nvPr/>
        </p:nvSpPr>
        <p:spPr>
          <a:xfrm>
            <a:off x="611560" y="1268760"/>
            <a:ext cx="6912768" cy="2308324"/>
          </a:xfrm>
          <a:prstGeom prst="rect">
            <a:avLst/>
          </a:prstGeom>
        </p:spPr>
        <p:txBody>
          <a:bodyPr wrap="square">
            <a:spAutoFit/>
          </a:bodyPr>
          <a:lstStyle/>
          <a:p>
            <a:r>
              <a:rPr lang="ca-ES" b="1" i="1" dirty="0" err="1">
                <a:latin typeface="Tahoma" panose="020B0604030504040204" pitchFamily="34" charset="0"/>
                <a:ea typeface="Tahoma" panose="020B0604030504040204" pitchFamily="34" charset="0"/>
                <a:cs typeface="Tahoma" panose="020B0604030504040204" pitchFamily="34" charset="0"/>
              </a:rPr>
              <a:t>Algunos</a:t>
            </a:r>
            <a:r>
              <a:rPr lang="ca-ES" b="1" i="1" dirty="0">
                <a:latin typeface="Tahoma" panose="020B0604030504040204" pitchFamily="34" charset="0"/>
                <a:ea typeface="Tahoma" panose="020B0604030504040204" pitchFamily="34" charset="0"/>
                <a:cs typeface="Tahoma" panose="020B0604030504040204" pitchFamily="34" charset="0"/>
              </a:rPr>
              <a:t> </a:t>
            </a:r>
            <a:r>
              <a:rPr lang="ca-ES" b="1" i="1" dirty="0" err="1">
                <a:latin typeface="Tahoma" panose="020B0604030504040204" pitchFamily="34" charset="0"/>
                <a:ea typeface="Tahoma" panose="020B0604030504040204" pitchFamily="34" charset="0"/>
                <a:cs typeface="Tahoma" panose="020B0604030504040204" pitchFamily="34" charset="0"/>
              </a:rPr>
              <a:t>Ejemplos</a:t>
            </a:r>
            <a:r>
              <a:rPr lang="ca-ES" b="1" i="1" dirty="0">
                <a:latin typeface="Tahoma" panose="020B0604030504040204" pitchFamily="34" charset="0"/>
                <a:ea typeface="Tahoma" panose="020B0604030504040204" pitchFamily="34" charset="0"/>
                <a:cs typeface="Tahoma" panose="020B0604030504040204" pitchFamily="34" charset="0"/>
              </a:rPr>
              <a:t> de IDE</a:t>
            </a:r>
          </a:p>
          <a:p>
            <a:endParaRPr lang="ca-ES" dirty="0">
              <a:latin typeface="Tahoma" panose="020B0604030504040204" pitchFamily="34" charset="0"/>
              <a:ea typeface="Tahoma" panose="020B0604030504040204" pitchFamily="34" charset="0"/>
              <a:cs typeface="Tahoma" panose="020B0604030504040204" pitchFamily="34" charset="0"/>
            </a:endParaRPr>
          </a:p>
          <a:p>
            <a:r>
              <a:rPr lang="ca-ES" dirty="0">
                <a:latin typeface="Tahoma" panose="020B0604030504040204" pitchFamily="34" charset="0"/>
                <a:ea typeface="Tahoma" panose="020B0604030504040204" pitchFamily="34" charset="0"/>
                <a:cs typeface="Tahoma" panose="020B0604030504040204" pitchFamily="34" charset="0"/>
                <a:hlinkClick r:id="rId2"/>
              </a:rPr>
              <a:t>http://www.geoportal.cat</a:t>
            </a:r>
            <a:endParaRPr lang="ca-ES" dirty="0">
              <a:latin typeface="Tahoma" panose="020B0604030504040204" pitchFamily="34" charset="0"/>
              <a:ea typeface="Tahoma" panose="020B0604030504040204" pitchFamily="34" charset="0"/>
              <a:cs typeface="Tahoma" panose="020B0604030504040204" pitchFamily="34" charset="0"/>
            </a:endParaRPr>
          </a:p>
          <a:p>
            <a:endParaRPr lang="ca-ES" b="1" i="1" dirty="0">
              <a:latin typeface="Tahoma" panose="020B0604030504040204" pitchFamily="34" charset="0"/>
              <a:ea typeface="Tahoma" panose="020B0604030504040204" pitchFamily="34" charset="0"/>
              <a:cs typeface="Tahoma" panose="020B0604030504040204" pitchFamily="34" charset="0"/>
            </a:endParaRPr>
          </a:p>
          <a:p>
            <a:r>
              <a:rPr lang="ca-ES" dirty="0">
                <a:latin typeface="Tahoma" panose="020B0604030504040204" pitchFamily="34" charset="0"/>
                <a:ea typeface="Tahoma" panose="020B0604030504040204" pitchFamily="34" charset="0"/>
                <a:cs typeface="Tahoma" panose="020B0604030504040204" pitchFamily="34" charset="0"/>
                <a:hlinkClick r:id="rId3"/>
              </a:rPr>
              <a:t>http://www.idee.es/</a:t>
            </a:r>
            <a:endParaRPr lang="ca-ES" dirty="0">
              <a:latin typeface="Tahoma" panose="020B0604030504040204" pitchFamily="34" charset="0"/>
              <a:ea typeface="Tahoma" panose="020B0604030504040204" pitchFamily="34" charset="0"/>
              <a:cs typeface="Tahoma" panose="020B0604030504040204" pitchFamily="34" charset="0"/>
            </a:endParaRPr>
          </a:p>
          <a:p>
            <a:endParaRPr lang="ca-ES" dirty="0">
              <a:latin typeface="Tahoma" panose="020B0604030504040204" pitchFamily="34" charset="0"/>
              <a:ea typeface="Tahoma" panose="020B0604030504040204" pitchFamily="34" charset="0"/>
              <a:cs typeface="Tahoma" panose="020B0604030504040204" pitchFamily="34" charset="0"/>
            </a:endParaRPr>
          </a:p>
          <a:p>
            <a:r>
              <a:rPr lang="ca-ES" dirty="0">
                <a:latin typeface="Tahoma" panose="020B0604030504040204" pitchFamily="34" charset="0"/>
                <a:ea typeface="Tahoma" panose="020B0604030504040204" pitchFamily="34" charset="0"/>
                <a:cs typeface="Tahoma" panose="020B0604030504040204" pitchFamily="34" charset="0"/>
                <a:hlinkClick r:id="rId4"/>
              </a:rPr>
              <a:t>http://inspire-geoportal.ec.europa.eu/</a:t>
            </a:r>
            <a:endParaRPr lang="ca-ES" dirty="0">
              <a:latin typeface="Tahoma" panose="020B0604030504040204" pitchFamily="34" charset="0"/>
              <a:ea typeface="Tahoma" panose="020B0604030504040204" pitchFamily="34" charset="0"/>
              <a:cs typeface="Tahoma" panose="020B0604030504040204" pitchFamily="34" charset="0"/>
            </a:endParaRPr>
          </a:p>
          <a:p>
            <a:endParaRPr lang="ca-E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81995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0368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395536" y="1257143"/>
            <a:ext cx="8229600" cy="4876800"/>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_tradnl" sz="19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OGC es un consorcio sin ánimo de lucro, creado el </a:t>
            </a:r>
            <a:r>
              <a:rPr lang="es-ES_tradnl" sz="1900" b="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1994 </a:t>
            </a:r>
            <a:r>
              <a:rPr lang="es-ES_tradnl" sz="19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y que está formado por más de </a:t>
            </a:r>
            <a:r>
              <a:rPr lang="es-ES_tradnl" sz="1900" b="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400 </a:t>
            </a:r>
            <a:r>
              <a:rPr lang="es-ES_tradnl" sz="19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empresas, agencias gubernamentales y universidades participando en los procesos para desarrollar especificaciones abiertas. </a:t>
            </a:r>
          </a:p>
          <a:p>
            <a:r>
              <a:rPr lang="es-ES_tradnl" sz="19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Estas especificaciones tienen como objetivo, fomentar la </a:t>
            </a:r>
            <a:r>
              <a:rPr lang="es-ES_tradnl" sz="1900" b="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interoperabilidad* </a:t>
            </a:r>
            <a:r>
              <a:rPr lang="es-ES_tradnl" sz="19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geoespacial. </a:t>
            </a:r>
          </a:p>
          <a:p>
            <a:r>
              <a:rPr lang="es-ES_tradnl" sz="19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El éxito de estas especificaciones radica en el hecho de que son impulsadas y creadas por las mismas empresas, que después las </a:t>
            </a:r>
            <a:r>
              <a:rPr lang="es-ES_tradnl" sz="18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implementan en sus productos comerciales. </a:t>
            </a:r>
          </a:p>
          <a:p>
            <a:endParaRPr lang="es-ES_tradnl" i="1" dirty="0">
              <a:solidFill>
                <a:schemeClr val="tx1">
                  <a:lumMod val="85000"/>
                </a:schemeClr>
              </a:solidFill>
            </a:endParaRPr>
          </a:p>
          <a:p>
            <a:endParaRPr lang="es-ES_tradnl" i="1" dirty="0">
              <a:solidFill>
                <a:schemeClr val="tx1">
                  <a:lumMod val="85000"/>
                </a:schemeClr>
              </a:solidFill>
            </a:endParaRPr>
          </a:p>
        </p:txBody>
      </p:sp>
      <p:sp>
        <p:nvSpPr>
          <p:cNvPr id="4" name="TextBox 3"/>
          <p:cNvSpPr txBox="1"/>
          <p:nvPr/>
        </p:nvSpPr>
        <p:spPr>
          <a:xfrm>
            <a:off x="333872" y="5638960"/>
            <a:ext cx="8347926" cy="630942"/>
          </a:xfrm>
          <a:prstGeom prst="rect">
            <a:avLst/>
          </a:prstGeom>
          <a:noFill/>
        </p:spPr>
        <p:txBody>
          <a:bodyPr wrap="none" rtlCol="0">
            <a:spAutoFit/>
          </a:bodyPr>
          <a:lstStyle/>
          <a:p>
            <a:r>
              <a:rPr lang="es-ES_tradnl" sz="1200" i="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Habilidad de dos o más sistemas para intercambiar información y poderla utilizar, sin ningún esfuerzo para el usuario. </a:t>
            </a:r>
            <a:endParaRPr lang="es-ES_tradnl" sz="12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r>
              <a:rPr lang="es-ES_tradnl" sz="12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links: http://www.opengeospatial.org </a:t>
            </a:r>
          </a:p>
          <a:p>
            <a:endParaRPr lang="es-ES_tradnl" sz="1100" dirty="0">
              <a:solidFill>
                <a:schemeClr val="tx1">
                  <a:lumMod val="85000"/>
                </a:schemeClr>
              </a:solidFill>
            </a:endParaRPr>
          </a:p>
        </p:txBody>
      </p:sp>
      <p:sp>
        <p:nvSpPr>
          <p:cNvPr id="5" name="TextBox 4"/>
          <p:cNvSpPr txBox="1"/>
          <p:nvPr/>
        </p:nvSpPr>
        <p:spPr>
          <a:xfrm>
            <a:off x="263829" y="548680"/>
            <a:ext cx="7247497"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Tecnologías IDE: </a:t>
            </a:r>
            <a:r>
              <a:rPr lang="es-ES_tradnl"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Qué es </a:t>
            </a:r>
            <a:r>
              <a:rPr lang="es-ES_tradnl" sz="2000"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OpenGeoSpatial</a:t>
            </a:r>
            <a:r>
              <a:rPr lang="es-ES_tradnl"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a:t>
            </a:r>
            <a:r>
              <a:rPr lang="es-ES_tradnl" sz="2000"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Consortium</a:t>
            </a:r>
            <a:r>
              <a:rPr lang="es-ES_tradnl"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(OGC)</a:t>
            </a:r>
          </a:p>
        </p:txBody>
      </p:sp>
    </p:spTree>
    <p:extLst>
      <p:ext uri="{BB962C8B-B14F-4D97-AF65-F5344CB8AC3E}">
        <p14:creationId xmlns:p14="http://schemas.microsoft.com/office/powerpoint/2010/main" val="3530171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395536" y="1257143"/>
            <a:ext cx="8229600" cy="4876800"/>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_tradnl"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Es un documento de carácter técnico dónde se describen las interfaces de comunicación entre servidores y la forma de implementarlos. </a:t>
            </a:r>
          </a:p>
          <a:p>
            <a:r>
              <a:rPr lang="es-ES_tradnl"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En estas especificaciones </a:t>
            </a:r>
            <a:r>
              <a:rPr lang="es-ES_tradnl" sz="2000" b="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no </a:t>
            </a:r>
            <a:r>
              <a:rPr lang="es-ES_tradnl"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se menciona ni la arquitectura, plataforma o lenguajes de programación a utilizar. </a:t>
            </a:r>
          </a:p>
          <a:p>
            <a:r>
              <a:rPr lang="es-ES_tradnl"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Los documentos, antes de ser consideradas como una </a:t>
            </a:r>
            <a:r>
              <a:rPr lang="es-ES_tradnl" sz="2000" b="1"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OpenGIS</a:t>
            </a:r>
            <a:r>
              <a:rPr lang="es-ES_tradnl" sz="2000" b="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a:t>
            </a:r>
            <a:r>
              <a:rPr lang="es-ES_tradnl" sz="2000" b="1"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Implementation</a:t>
            </a:r>
            <a:r>
              <a:rPr lang="es-ES_tradnl" sz="2000" b="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a:t>
            </a:r>
            <a:r>
              <a:rPr lang="es-ES_tradnl" sz="2000" b="1"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Specification</a:t>
            </a:r>
            <a:r>
              <a:rPr lang="es-ES_tradnl"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son elaborados y probados por diferentes grupos de trabajo dentro de OGC y finalmente sometidas a votación. </a:t>
            </a:r>
          </a:p>
          <a:p>
            <a:r>
              <a:rPr lang="es-ES_tradnl"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Cabe decir, que existen 9 categorías diferentes dentro de los organismos asociados a OGC y que solo los que pertenecen a las categorías de: </a:t>
            </a:r>
            <a:r>
              <a:rPr lang="es-ES_tradnl" sz="2000" b="1" i="1"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strategic</a:t>
            </a:r>
            <a:r>
              <a:rPr lang="es-ES_tradnl" sz="2000" i="1"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a:t>
            </a:r>
            <a:r>
              <a:rPr lang="es-ES_tradnl" sz="2000" b="1" i="1"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principal</a:t>
            </a:r>
            <a:r>
              <a:rPr lang="es-ES_tradnl" sz="2000" b="1" i="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a:t>
            </a:r>
            <a:r>
              <a:rPr lang="es-ES_tradnl"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y </a:t>
            </a:r>
            <a:r>
              <a:rPr lang="es-ES_tradnl" sz="2000" b="1" i="1"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tecnicha</a:t>
            </a:r>
            <a:r>
              <a:rPr lang="es-ES_tradnl" sz="2000" b="1"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l</a:t>
            </a:r>
            <a:r>
              <a:rPr lang="es-ES_tradnl" sz="2000" b="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a:t>
            </a:r>
            <a:r>
              <a:rPr lang="es-ES_tradnl"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tienen derecho a voto e intervienen directamente en el desarrollo de las especificaciones </a:t>
            </a:r>
          </a:p>
          <a:p>
            <a:endParaRPr lang="es-ES_tradnl" i="1" dirty="0">
              <a:solidFill>
                <a:schemeClr val="tx1">
                  <a:lumMod val="85000"/>
                </a:schemeClr>
              </a:solidFill>
            </a:endParaRPr>
          </a:p>
          <a:p>
            <a:endParaRPr lang="es-ES_tradnl" i="1" dirty="0">
              <a:solidFill>
                <a:schemeClr val="tx1">
                  <a:lumMod val="85000"/>
                </a:schemeClr>
              </a:solidFill>
            </a:endParaRPr>
          </a:p>
        </p:txBody>
      </p:sp>
      <p:sp>
        <p:nvSpPr>
          <p:cNvPr id="5" name="TextBox 4"/>
          <p:cNvSpPr txBox="1"/>
          <p:nvPr/>
        </p:nvSpPr>
        <p:spPr>
          <a:xfrm>
            <a:off x="263829" y="548680"/>
            <a:ext cx="6457730"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Tecnologías IDE: </a:t>
            </a:r>
            <a:r>
              <a:rPr lang="es-ES_tradnl"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Que es una especificación </a:t>
            </a:r>
            <a:r>
              <a:rPr lang="es-ES_tradnl" sz="2000"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OpenGis</a:t>
            </a:r>
            <a:r>
              <a:rPr lang="es-ES_tradnl"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1001003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
          <p:cNvSpPr txBox="1">
            <a:spLocks noChangeArrowheads="1"/>
          </p:cNvSpPr>
          <p:nvPr/>
        </p:nvSpPr>
        <p:spPr bwMode="auto">
          <a:xfrm>
            <a:off x="228600" y="404664"/>
            <a:ext cx="8591872" cy="5167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62640" rIns="90000" bIns="45000"/>
          <a:lstStyle>
            <a:lvl1pPr eaLnBrk="0">
              <a:spcAft>
                <a:spcPts val="1425"/>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charset="0"/>
                <a:ea typeface="Lucida Sans Unicode" charset="0"/>
                <a:cs typeface="Lucida Sans Unicode" charset="0"/>
              </a:defRPr>
            </a:lvl1pPr>
            <a:lvl2pPr eaLnBrk="0">
              <a:spcAft>
                <a:spcPts val="113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charset="0"/>
                <a:ea typeface="Lucida Sans Unicode" charset="0"/>
                <a:cs typeface="Lucida Sans Unicode" charset="0"/>
              </a:defRPr>
            </a:lvl2pPr>
            <a:lvl3pPr eaLnBrk="0">
              <a:spcAft>
                <a:spcPts val="85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Lucida Sans Unicode" charset="0"/>
                <a:cs typeface="Lucida Sans Unicode" charset="0"/>
              </a:defRPr>
            </a:lvl3pPr>
            <a:lvl4pPr eaLnBrk="0">
              <a:spcAft>
                <a:spcPts val="575"/>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4pPr>
            <a:lvl5pPr eaLnBrk="0">
              <a:spcAft>
                <a:spcPts val="28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9pPr>
          </a:lstStyle>
          <a:p>
            <a:pPr marL="342900" indent="-342900" eaLnBrk="1">
              <a:spcAft>
                <a:spcPct val="0"/>
              </a:spcAft>
              <a:buClrTx/>
              <a:buFont typeface="Wingdings" panose="05000000000000000000" pitchFamily="2" charset="2"/>
              <a:buChar char="ü"/>
            </a:pPr>
            <a:r>
              <a:rPr lang="es-ES" altLang="ca-ES" sz="2000" b="1" u="sng"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OBJETIVOS</a:t>
            </a:r>
          </a:p>
          <a:p>
            <a:pPr marL="342900" indent="-342900" eaLnBrk="1">
              <a:spcAft>
                <a:spcPct val="0"/>
              </a:spcAft>
              <a:buClrTx/>
              <a:buFont typeface="Wingdings" panose="05000000000000000000" pitchFamily="2" charset="2"/>
              <a:buChar char="ü"/>
            </a:pPr>
            <a:endParaRPr lang="es-ES" altLang="ca-ES" sz="2000" b="1"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marL="342900" indent="-342900" eaLnBrk="1">
              <a:spcAft>
                <a:spcPct val="0"/>
              </a:spcAft>
              <a:buClrTx/>
              <a:buFont typeface="Wingdings" panose="05000000000000000000" pitchFamily="2" charset="2"/>
              <a:buChar char="ü"/>
            </a:pPr>
            <a:endParaRPr lang="es-ES" altLang="ca-ES" sz="2000" b="1"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marL="342900" indent="-342900" eaLnBrk="1">
              <a:spcAft>
                <a:spcPct val="0"/>
              </a:spcAft>
              <a:buClrTx/>
              <a:buFont typeface="Wingdings" panose="05000000000000000000" pitchFamily="2" charset="2"/>
              <a:buChar char="ü"/>
            </a:pPr>
            <a:endPar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marL="342900" indent="-342900" eaLnBrk="1">
              <a:spcAft>
                <a:spcPct val="0"/>
              </a:spcAft>
              <a:buSzPct val="45000"/>
              <a:buFont typeface="Wingdings" panose="05000000000000000000" pitchFamily="2" charset="2"/>
              <a:buChar char="ü"/>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Introducir a los alumnos en el contexto </a:t>
            </a:r>
            <a:r>
              <a:rPr lang="es-ES" altLang="ca-ES" sz="2000" dirty="0" err="1">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GeoWeb</a:t>
            </a: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 y sus posibilidades.</a:t>
            </a:r>
          </a:p>
          <a:p>
            <a:pPr marL="342900" indent="-342900" eaLnBrk="1">
              <a:spcAft>
                <a:spcPct val="0"/>
              </a:spcAft>
              <a:buSzPct val="45000"/>
              <a:buFont typeface="Wingdings" panose="05000000000000000000" pitchFamily="2" charset="2"/>
              <a:buChar char="ü"/>
            </a:pPr>
            <a:endPar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marL="342900" indent="-342900" eaLnBrk="1">
              <a:spcAft>
                <a:spcPct val="0"/>
              </a:spcAft>
              <a:buSzPct val="45000"/>
              <a:buFont typeface="Wingdings" panose="05000000000000000000" pitchFamily="2" charset="2"/>
              <a:buChar char="ü"/>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Conocer técnicas , software open </a:t>
            </a:r>
            <a:r>
              <a:rPr lang="es-ES" altLang="ca-ES" sz="2000" dirty="0" err="1">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source</a:t>
            </a: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 y recursos disponibles.</a:t>
            </a:r>
          </a:p>
          <a:p>
            <a:pPr marL="342900" indent="-342900" eaLnBrk="1">
              <a:spcAft>
                <a:spcPct val="0"/>
              </a:spcAft>
              <a:buClrTx/>
              <a:buSzPct val="45000"/>
              <a:buFont typeface="Wingdings" panose="05000000000000000000" pitchFamily="2" charset="2"/>
              <a:buChar char="ü"/>
            </a:pPr>
            <a:endPar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marL="342900" indent="-342900" eaLnBrk="1">
              <a:spcAft>
                <a:spcPct val="0"/>
              </a:spcAft>
              <a:buSzPct val="45000"/>
              <a:buFont typeface="Wingdings" panose="05000000000000000000" pitchFamily="2" charset="2"/>
              <a:buChar char="ü"/>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Aplicar los conocimientos adquiridos en anteriores materias para publicar datos en la Web.</a:t>
            </a:r>
          </a:p>
          <a:p>
            <a:pPr marL="342900" indent="-342900" eaLnBrk="1">
              <a:spcAft>
                <a:spcPct val="0"/>
              </a:spcAft>
              <a:buClrTx/>
              <a:buSzPct val="45000"/>
              <a:buFont typeface="Wingdings" panose="05000000000000000000" pitchFamily="2" charset="2"/>
              <a:buChar char="ü"/>
            </a:pPr>
            <a:endPar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marL="342900" indent="-342900" eaLnBrk="1">
              <a:spcAft>
                <a:spcPct val="0"/>
              </a:spcAft>
              <a:buSzPct val="45000"/>
              <a:buFont typeface="Wingdings" panose="05000000000000000000" pitchFamily="2" charset="2"/>
              <a:buChar char="ü"/>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Dotar a los alumnos con unos conocimientos básicos del lenguaje de programación Web.</a:t>
            </a:r>
          </a:p>
          <a:p>
            <a:pPr marL="342900" indent="-342900" eaLnBrk="1">
              <a:spcAft>
                <a:spcPct val="0"/>
              </a:spcAft>
              <a:buClrTx/>
              <a:buSzPct val="45000"/>
              <a:buFont typeface="Wingdings" panose="05000000000000000000" pitchFamily="2" charset="2"/>
              <a:buChar char="ü"/>
            </a:pPr>
            <a:endPar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marL="342900" indent="-342900" eaLnBrk="1">
              <a:spcAft>
                <a:spcPct val="0"/>
              </a:spcAft>
              <a:buSzPct val="45000"/>
              <a:buFont typeface="Wingdings" panose="05000000000000000000" pitchFamily="2" charset="2"/>
              <a:buChar char="ü"/>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Practicar la confección de aplicaciones  sencillas para la visualización web de datos, a partir de recursos libres disponibles en la WWW.</a:t>
            </a:r>
          </a:p>
          <a:p>
            <a:pPr marL="342900" indent="-342900" eaLnBrk="1">
              <a:spcAft>
                <a:spcPct val="0"/>
              </a:spcAft>
              <a:buClrTx/>
              <a:buFont typeface="Wingdings" panose="05000000000000000000" pitchFamily="2" charset="2"/>
              <a:buChar char="ü"/>
            </a:pPr>
            <a:endParaRPr lang="es-ES" altLang="ca-ES" sz="2000" b="1" dirty="0">
              <a:solidFill>
                <a:schemeClr val="tx1">
                  <a:lumMod val="95000"/>
                </a:schemeClr>
              </a:solidFill>
            </a:endParaRPr>
          </a:p>
          <a:p>
            <a:pPr marL="342900" indent="-342900" eaLnBrk="1">
              <a:spcAft>
                <a:spcPct val="0"/>
              </a:spcAft>
              <a:buClrTx/>
              <a:buFont typeface="Wingdings" panose="05000000000000000000" pitchFamily="2" charset="2"/>
              <a:buChar char="ü"/>
            </a:pPr>
            <a:endParaRPr lang="es-ES" altLang="ca-ES" sz="2000" b="1" dirty="0">
              <a:solidFill>
                <a:schemeClr val="tx1">
                  <a:lumMod val="95000"/>
                </a:schemeClr>
              </a:solidFill>
            </a:endParaRPr>
          </a:p>
        </p:txBody>
      </p:sp>
      <p:pic>
        <p:nvPicPr>
          <p:cNvPr id="5" name="Picture 3"/>
          <p:cNvPicPr>
            <a:picLocks noChangeAspect="1" noChangeArrowheads="1"/>
          </p:cNvPicPr>
          <p:nvPr/>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7308304" y="225797"/>
            <a:ext cx="1081763" cy="1060128"/>
          </a:xfrm>
          <a:prstGeom prst="rect">
            <a:avLst/>
          </a:prstGeom>
          <a:noFill/>
          <a:ln>
            <a:noFill/>
          </a:ln>
          <a:scene3d>
            <a:camera prst="orthographicFront"/>
            <a:lightRig rig="threePt" dir="t"/>
          </a:scene3d>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16756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33400"/>
            <a:ext cx="8229600" cy="9906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sz="2000" b="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Algunos estándares OGC  </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548680"/>
            <a:ext cx="3865111"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31139" y="2852936"/>
            <a:ext cx="4572000" cy="3600986"/>
          </a:xfrm>
          <a:prstGeom prst="rect">
            <a:avLst/>
          </a:prstGeom>
        </p:spPr>
        <p:txBody>
          <a:bodyPr>
            <a:spAutoFit/>
          </a:bodyPr>
          <a:lstStyle/>
          <a:p>
            <a:r>
              <a:rPr lang="es-ES_tradnl" sz="1200"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Geography</a:t>
            </a:r>
            <a:r>
              <a:rPr lang="es-ES_tradnl" sz="12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a:t>
            </a:r>
            <a:r>
              <a:rPr lang="es-ES_tradnl" sz="1200"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Markup</a:t>
            </a:r>
            <a:r>
              <a:rPr lang="es-ES_tradnl" sz="12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a:t>
            </a:r>
            <a:r>
              <a:rPr lang="es-ES_tradnl" sz="1200"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Language</a:t>
            </a:r>
            <a:r>
              <a:rPr lang="es-ES_tradnl" sz="12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(GML) </a:t>
            </a:r>
          </a:p>
          <a:p>
            <a:endParaRPr lang="es-ES_tradnl" sz="12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r>
              <a:rPr lang="es-ES_tradnl" sz="12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Web </a:t>
            </a:r>
            <a:r>
              <a:rPr lang="es-ES_tradnl" sz="1200"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Feature</a:t>
            </a:r>
            <a:r>
              <a:rPr lang="es-ES_tradnl" sz="12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a:t>
            </a:r>
            <a:r>
              <a:rPr lang="es-ES_tradnl" sz="1200"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Service</a:t>
            </a:r>
            <a:r>
              <a:rPr lang="es-ES_tradnl" sz="12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(WFS) </a:t>
            </a:r>
          </a:p>
          <a:p>
            <a:endParaRPr lang="es-ES_tradnl" sz="12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r>
              <a:rPr lang="es-ES_tradnl" sz="12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WEB MAP CONTEXT (WMC) </a:t>
            </a:r>
          </a:p>
          <a:p>
            <a:endParaRPr lang="es-ES_tradnl" sz="12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r>
              <a:rPr lang="en-US" sz="12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STYLE LAYER DESCRIPTOR (SLD) </a:t>
            </a:r>
          </a:p>
          <a:p>
            <a:endParaRPr lang="en-US" sz="12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r>
              <a:rPr lang="es-ES_tradnl" sz="12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WEB COVERAGE SERVICE (WCS) </a:t>
            </a:r>
          </a:p>
          <a:p>
            <a:endParaRPr lang="es-ES_tradnl" sz="12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r>
              <a:rPr lang="es-ES_tradnl" sz="12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Web </a:t>
            </a:r>
            <a:r>
              <a:rPr lang="es-ES_tradnl" sz="1200"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Processing</a:t>
            </a:r>
            <a:r>
              <a:rPr lang="es-ES_tradnl" sz="12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a:t>
            </a:r>
            <a:r>
              <a:rPr lang="es-ES_tradnl" sz="1200"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Services</a:t>
            </a:r>
            <a:r>
              <a:rPr lang="es-ES_tradnl" sz="12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(WPS) </a:t>
            </a:r>
          </a:p>
          <a:p>
            <a:endParaRPr lang="es-ES_tradnl" sz="12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r>
              <a:rPr lang="en-US" sz="12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Catalogue Services for the Web (CSW)</a:t>
            </a:r>
          </a:p>
          <a:p>
            <a:r>
              <a:rPr lang="en-US" sz="12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a:t>
            </a:r>
          </a:p>
          <a:p>
            <a:r>
              <a:rPr lang="es-ES_tradnl" sz="1200"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Keyhole</a:t>
            </a:r>
            <a:r>
              <a:rPr lang="es-ES_tradnl" sz="12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a:t>
            </a:r>
            <a:r>
              <a:rPr lang="es-ES_tradnl" sz="1200"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Markup</a:t>
            </a:r>
            <a:r>
              <a:rPr lang="es-ES_tradnl" sz="12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a:t>
            </a:r>
            <a:r>
              <a:rPr lang="es-ES_tradnl" sz="1200"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Language</a:t>
            </a:r>
            <a:r>
              <a:rPr lang="es-ES_tradnl" sz="12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(KML) </a:t>
            </a:r>
          </a:p>
          <a:p>
            <a:endParaRPr lang="es-ES_tradnl" sz="12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r>
              <a:rPr lang="es-ES_tradnl" sz="12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Sensor </a:t>
            </a:r>
            <a:r>
              <a:rPr lang="es-ES_tradnl" sz="1200"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Observation</a:t>
            </a:r>
            <a:r>
              <a:rPr lang="es-ES_tradnl" sz="12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a:t>
            </a:r>
            <a:r>
              <a:rPr lang="es-ES_tradnl" sz="1200"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Service</a:t>
            </a:r>
            <a:r>
              <a:rPr lang="es-ES_tradnl" sz="12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(SOS)</a:t>
            </a:r>
          </a:p>
          <a:p>
            <a:endParaRPr lang="es-ES_tradnl" sz="1200" b="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r>
              <a:rPr lang="es-ES_tradnl" sz="1200" b="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a:t>
            </a:r>
            <a:endParaRPr lang="es-ES_tradnl" sz="12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 name="TextBox 4">
            <a:extLst>
              <a:ext uri="{FF2B5EF4-FFF2-40B4-BE49-F238E27FC236}">
                <a16:creationId xmlns:a16="http://schemas.microsoft.com/office/drawing/2014/main" id="{E17B978C-9024-4BC5-8AA9-E8BE196D2BCC}"/>
              </a:ext>
            </a:extLst>
          </p:cNvPr>
          <p:cNvSpPr txBox="1"/>
          <p:nvPr/>
        </p:nvSpPr>
        <p:spPr>
          <a:xfrm>
            <a:off x="539552" y="1339334"/>
            <a:ext cx="3268844" cy="400110"/>
          </a:xfrm>
          <a:prstGeom prst="rect">
            <a:avLst/>
          </a:prstGeom>
          <a:noFill/>
        </p:spPr>
        <p:txBody>
          <a:bodyPr wrap="none" rtlCol="0">
            <a:spAutoFit/>
          </a:bodyPr>
          <a:lstStyle/>
          <a:p>
            <a:r>
              <a:rPr lang="ca-ES" sz="2000" dirty="0"/>
              <a:t>Web </a:t>
            </a:r>
            <a:r>
              <a:rPr lang="ca-ES" sz="2000" dirty="0" err="1"/>
              <a:t>Map</a:t>
            </a:r>
            <a:r>
              <a:rPr lang="ca-ES" sz="2000" dirty="0"/>
              <a:t> Service (WMS)</a:t>
            </a:r>
          </a:p>
        </p:txBody>
      </p:sp>
      <p:sp>
        <p:nvSpPr>
          <p:cNvPr id="6" name="TextBox 5">
            <a:extLst>
              <a:ext uri="{FF2B5EF4-FFF2-40B4-BE49-F238E27FC236}">
                <a16:creationId xmlns:a16="http://schemas.microsoft.com/office/drawing/2014/main" id="{946958A6-BBF4-4D19-80D6-75B44CF2CED7}"/>
              </a:ext>
            </a:extLst>
          </p:cNvPr>
          <p:cNvSpPr txBox="1"/>
          <p:nvPr/>
        </p:nvSpPr>
        <p:spPr>
          <a:xfrm>
            <a:off x="611560" y="1835532"/>
            <a:ext cx="3826689" cy="400110"/>
          </a:xfrm>
          <a:prstGeom prst="rect">
            <a:avLst/>
          </a:prstGeom>
          <a:noFill/>
        </p:spPr>
        <p:txBody>
          <a:bodyPr wrap="none" rtlCol="0">
            <a:spAutoFit/>
          </a:bodyPr>
          <a:lstStyle/>
          <a:p>
            <a:r>
              <a:rPr lang="ca-ES" sz="2000" dirty="0"/>
              <a:t>Web </a:t>
            </a:r>
            <a:r>
              <a:rPr lang="ca-ES" sz="2000" dirty="0" err="1"/>
              <a:t>Map</a:t>
            </a:r>
            <a:r>
              <a:rPr lang="ca-ES" sz="2000" dirty="0"/>
              <a:t> </a:t>
            </a:r>
            <a:r>
              <a:rPr lang="ca-ES" sz="2000" dirty="0" err="1"/>
              <a:t>Tile</a:t>
            </a:r>
            <a:r>
              <a:rPr lang="ca-ES" sz="2000" dirty="0"/>
              <a:t> Service (WMTS)</a:t>
            </a:r>
          </a:p>
        </p:txBody>
      </p:sp>
    </p:spTree>
    <p:extLst>
      <p:ext uri="{BB962C8B-B14F-4D97-AF65-F5344CB8AC3E}">
        <p14:creationId xmlns:p14="http://schemas.microsoft.com/office/powerpoint/2010/main" val="16536241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395536" y="1257143"/>
            <a:ext cx="8229600" cy="4876800"/>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_tradnl"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La intención de </a:t>
            </a:r>
            <a:r>
              <a:rPr lang="es-ES_tradnl" sz="2000" b="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WMS</a:t>
            </a:r>
            <a:r>
              <a:rPr lang="es-ES_tradnl"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es la de permitir la </a:t>
            </a:r>
            <a:r>
              <a:rPr lang="es-ES_tradnl" sz="2000" b="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superposición visual </a:t>
            </a:r>
            <a:r>
              <a:rPr lang="es-ES_tradnl"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de </a:t>
            </a:r>
            <a:r>
              <a:rPr lang="es-ES_tradnl" sz="2000" b="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información geográfica compleja </a:t>
            </a:r>
            <a:r>
              <a:rPr lang="es-ES_tradnl"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y distribuida en diferentes servidores. Un cliente puede hacer peticiones a otros servidores también basados en esta especificación para descubrir información geográfica deseada. Una vez encontrada el cliente puede recurrir a ella de forma simultánea y puede visualizar diferentes datos geográficos de diferentes servidores en un mismo entorno.</a:t>
            </a:r>
          </a:p>
          <a:p>
            <a:r>
              <a:rPr lang="es-ES_tradnl"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Cada petición está compuesta por unos parámetros concretos definidos por la especificación </a:t>
            </a:r>
            <a:r>
              <a:rPr lang="es-ES_tradnl" sz="2000" b="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WMS </a:t>
            </a:r>
            <a:r>
              <a:rPr lang="es-ES_tradnl"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y que es entendida por todos los servidores de mapas que cumplen con la especificación.</a:t>
            </a:r>
          </a:p>
          <a:p>
            <a:r>
              <a:rPr lang="es-ES_tradnl"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Por lo tanto, cuando se dice que un Servidor de Mapas es estándar y cumple con WMS, significa que es capaz de dar respuesta a estas peticiones</a:t>
            </a:r>
            <a:endParaRPr lang="es-ES_tradnl" i="1" dirty="0">
              <a:solidFill>
                <a:schemeClr val="tx1">
                  <a:lumMod val="85000"/>
                </a:schemeClr>
              </a:solidFill>
            </a:endParaRPr>
          </a:p>
          <a:p>
            <a:endParaRPr lang="es-ES_tradnl" i="1" dirty="0">
              <a:solidFill>
                <a:schemeClr val="tx1">
                  <a:lumMod val="85000"/>
                </a:schemeClr>
              </a:solidFill>
            </a:endParaRPr>
          </a:p>
        </p:txBody>
      </p:sp>
      <p:sp>
        <p:nvSpPr>
          <p:cNvPr id="3" name="TextBox 2"/>
          <p:cNvSpPr txBox="1"/>
          <p:nvPr/>
        </p:nvSpPr>
        <p:spPr>
          <a:xfrm>
            <a:off x="263829" y="548680"/>
            <a:ext cx="6278322"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Tecnologías IDE:</a:t>
            </a:r>
            <a:r>
              <a:rPr lang="es-ES_tradnl" sz="2000" b="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a:t>
            </a:r>
            <a:r>
              <a:rPr lang="es-ES_tradnl"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Ejemplo WMS (Web </a:t>
            </a:r>
            <a:r>
              <a:rPr lang="es-ES_tradnl" sz="2000"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Map</a:t>
            </a:r>
            <a:r>
              <a:rPr lang="es-ES_tradnl"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a:t>
            </a:r>
            <a:r>
              <a:rPr lang="es-ES_tradnl" sz="2000"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Service</a:t>
            </a:r>
            <a:r>
              <a:rPr lang="es-ES_tradnl"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2515368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33400"/>
            <a:ext cx="8229600" cy="9906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sz="2000">
                <a:latin typeface="Tahoma" panose="020B0604030504040204" pitchFamily="34" charset="0"/>
                <a:ea typeface="Tahoma" panose="020B0604030504040204" pitchFamily="34" charset="0"/>
                <a:cs typeface="Tahoma" panose="020B0604030504040204" pitchFamily="34" charset="0"/>
              </a:rPr>
              <a:t>WMS Ejemplo</a:t>
            </a:r>
            <a:endParaRPr lang="es-ES_tradnl" sz="20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txBox="1">
            <a:spLocks/>
          </p:cNvSpPr>
          <p:nvPr/>
        </p:nvSpPr>
        <p:spPr>
          <a:xfrm>
            <a:off x="457200" y="1600200"/>
            <a:ext cx="8229600" cy="48768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_tradnl" sz="2000" dirty="0">
                <a:latin typeface="Tahoma" panose="020B0604030504040204" pitchFamily="34" charset="0"/>
                <a:ea typeface="Tahoma" panose="020B0604030504040204" pitchFamily="34" charset="0"/>
                <a:cs typeface="Tahoma" panose="020B0604030504040204" pitchFamily="34" charset="0"/>
                <a:hlinkClick r:id="rId2"/>
              </a:rPr>
              <a:t>http://x.osm.omniscale.net/proxy/service?LAYERS=osm&amp;FORMAT=image%2Fpng&amp;SPHERICALMERCATOR=true&amp;SERVICE=WMS&amp;VERSION=1.1.1&amp;REQUEST=GetMap&amp;STYLES=&amp;SRS=EPSG%3A900913&amp;BBOX=-14094493.390318,1847225.2678577,-8517647.8076302,3804013.1916077&amp;WIDTH=1140&amp;HEIGHT=400</a:t>
            </a:r>
            <a:endParaRPr lang="es-ES_tradnl" sz="2000"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3688" y="4725144"/>
            <a:ext cx="4464496" cy="15664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4626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33400"/>
            <a:ext cx="8229600" cy="9906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sz="2000" b="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WMTS Ejemplo</a:t>
            </a:r>
          </a:p>
          <a:p>
            <a:r>
              <a:rPr lang="es-ES_tradnl" sz="1600" b="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(Web </a:t>
            </a:r>
            <a:r>
              <a:rPr lang="es-ES_tradnl" sz="1600" b="1"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Map</a:t>
            </a:r>
            <a:r>
              <a:rPr lang="es-ES_tradnl" sz="1600" b="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Tile </a:t>
            </a:r>
            <a:r>
              <a:rPr lang="es-ES_tradnl" sz="1600" b="1"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Service</a:t>
            </a:r>
            <a:r>
              <a:rPr lang="es-ES_tradnl" sz="1600" b="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a:t>
            </a:r>
          </a:p>
        </p:txBody>
      </p:sp>
      <p:sp>
        <p:nvSpPr>
          <p:cNvPr id="3" name="Content Placeholder 2"/>
          <p:cNvSpPr txBox="1">
            <a:spLocks/>
          </p:cNvSpPr>
          <p:nvPr/>
        </p:nvSpPr>
        <p:spPr>
          <a:xfrm>
            <a:off x="457200" y="1600200"/>
            <a:ext cx="8229600" cy="48768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_tradnl" sz="2000" dirty="0">
                <a:latin typeface="Tahoma" panose="020B0604030504040204" pitchFamily="34" charset="0"/>
                <a:ea typeface="Tahoma" panose="020B0604030504040204" pitchFamily="34" charset="0"/>
                <a:cs typeface="Tahoma" panose="020B0604030504040204" pitchFamily="34" charset="0"/>
                <a:hlinkClick r:id="rId2"/>
              </a:rPr>
              <a:t>http://cesiumjs.org/tilesets/imagery/naturalearthii/2/2/2.jpg</a:t>
            </a:r>
            <a:endParaRPr lang="es-ES_tradnl" sz="2000"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2780928"/>
            <a:ext cx="2438400"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41254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71800" y="2060848"/>
            <a:ext cx="3790397" cy="830997"/>
          </a:xfrm>
          <a:prstGeom prst="rect">
            <a:avLst/>
          </a:prstGeom>
          <a:noFill/>
        </p:spPr>
        <p:txBody>
          <a:bodyPr wrap="none" rtlCol="0">
            <a:spAutoFit/>
          </a:bodyPr>
          <a:lstStyle/>
          <a:p>
            <a:r>
              <a:rPr lang="es-ES_tradnl" sz="48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Atención!!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9872" y="3212976"/>
            <a:ext cx="2132856" cy="2132856"/>
          </a:xfrm>
          <a:prstGeom prst="rect">
            <a:avLst/>
          </a:prstGeom>
        </p:spPr>
      </p:pic>
    </p:spTree>
    <p:extLst>
      <p:ext uri="{BB962C8B-B14F-4D97-AF65-F5344CB8AC3E}">
        <p14:creationId xmlns:p14="http://schemas.microsoft.com/office/powerpoint/2010/main" val="3106146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44624"/>
            <a:ext cx="4437433"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Piràmides</a:t>
            </a:r>
            <a:r>
              <a:rPr lang="es-ES_tradnl" sz="2000" b="1" u="sng"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de tiles (tiles </a:t>
            </a:r>
            <a:r>
              <a:rPr lang="es-ES_tradnl" sz="2000" b="1" u="sng"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services</a:t>
            </a:r>
            <a:r>
              <a:rPr lang="es-ES_tradnl" sz="2000" b="1" u="sng"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a:t>
            </a:r>
          </a:p>
        </p:txBody>
      </p:sp>
      <p:pic>
        <p:nvPicPr>
          <p:cNvPr id="3" name="Imagen 2"/>
          <p:cNvPicPr>
            <a:picLocks noChangeAspect="1"/>
          </p:cNvPicPr>
          <p:nvPr/>
        </p:nvPicPr>
        <p:blipFill>
          <a:blip r:embed="rId2"/>
          <a:stretch>
            <a:fillRect/>
          </a:stretch>
        </p:blipFill>
        <p:spPr>
          <a:xfrm>
            <a:off x="279084" y="836712"/>
            <a:ext cx="4464496" cy="2232248"/>
          </a:xfrm>
          <a:prstGeom prst="rect">
            <a:avLst/>
          </a:prstGeom>
        </p:spPr>
      </p:pic>
      <p:pic>
        <p:nvPicPr>
          <p:cNvPr id="6" name="Imagen 5"/>
          <p:cNvPicPr>
            <a:picLocks noChangeAspect="1"/>
          </p:cNvPicPr>
          <p:nvPr/>
        </p:nvPicPr>
        <p:blipFill>
          <a:blip r:embed="rId3"/>
          <a:stretch>
            <a:fillRect/>
          </a:stretch>
        </p:blipFill>
        <p:spPr>
          <a:xfrm>
            <a:off x="5148064" y="2420888"/>
            <a:ext cx="3983858" cy="2736304"/>
          </a:xfrm>
          <a:prstGeom prst="rect">
            <a:avLst/>
          </a:prstGeom>
        </p:spPr>
      </p:pic>
      <p:sp>
        <p:nvSpPr>
          <p:cNvPr id="7" name="Rectángulo 6"/>
          <p:cNvSpPr/>
          <p:nvPr/>
        </p:nvSpPr>
        <p:spPr>
          <a:xfrm>
            <a:off x="1547664" y="5445224"/>
            <a:ext cx="4822218" cy="646331"/>
          </a:xfrm>
          <a:prstGeom prst="rect">
            <a:avLst/>
          </a:prstGeom>
        </p:spPr>
        <p:txBody>
          <a:bodyPr wrap="none">
            <a:spAutoFit/>
          </a:bodyPr>
          <a:lstStyle/>
          <a:p>
            <a:r>
              <a:rPr lang="en-US" dirty="0">
                <a:solidFill>
                  <a:srgbClr val="FFC000"/>
                </a:solidFill>
                <a:hlinkClick r:id="rId4"/>
              </a:rPr>
              <a:t>http://betaserver.icgc.cat/visor/calculator.html</a:t>
            </a:r>
            <a:endParaRPr lang="en-US" dirty="0">
              <a:solidFill>
                <a:srgbClr val="FFC000"/>
              </a:solidFill>
            </a:endParaRPr>
          </a:p>
          <a:p>
            <a:endParaRPr lang="en-US" dirty="0">
              <a:solidFill>
                <a:srgbClr val="FFC000"/>
              </a:solidFill>
            </a:endParaRPr>
          </a:p>
        </p:txBody>
      </p:sp>
    </p:spTree>
    <p:extLst>
      <p:ext uri="{BB962C8B-B14F-4D97-AF65-F5344CB8AC3E}">
        <p14:creationId xmlns:p14="http://schemas.microsoft.com/office/powerpoint/2010/main" val="12085828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44624"/>
            <a:ext cx="4011034"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PseudoMercator</a:t>
            </a:r>
            <a:r>
              <a:rPr lang="es-ES_tradnl" sz="2000" b="1" u="sng"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(EPSG:3857)</a:t>
            </a:r>
          </a:p>
        </p:txBody>
      </p:sp>
      <p:pic>
        <p:nvPicPr>
          <p:cNvPr id="3" name="Imagen 2"/>
          <p:cNvPicPr>
            <a:picLocks noChangeAspect="1"/>
          </p:cNvPicPr>
          <p:nvPr/>
        </p:nvPicPr>
        <p:blipFill>
          <a:blip r:embed="rId2"/>
          <a:stretch>
            <a:fillRect/>
          </a:stretch>
        </p:blipFill>
        <p:spPr>
          <a:xfrm>
            <a:off x="279084" y="836712"/>
            <a:ext cx="4464496" cy="2232248"/>
          </a:xfrm>
          <a:prstGeom prst="rect">
            <a:avLst/>
          </a:prstGeom>
        </p:spPr>
      </p:pic>
      <p:pic>
        <p:nvPicPr>
          <p:cNvPr id="6" name="Imagen 5"/>
          <p:cNvPicPr>
            <a:picLocks noChangeAspect="1"/>
          </p:cNvPicPr>
          <p:nvPr/>
        </p:nvPicPr>
        <p:blipFill>
          <a:blip r:embed="rId3"/>
          <a:stretch>
            <a:fillRect/>
          </a:stretch>
        </p:blipFill>
        <p:spPr>
          <a:xfrm>
            <a:off x="5148064" y="2420888"/>
            <a:ext cx="3983858" cy="2736304"/>
          </a:xfrm>
          <a:prstGeom prst="rect">
            <a:avLst/>
          </a:prstGeom>
        </p:spPr>
      </p:pic>
      <p:sp>
        <p:nvSpPr>
          <p:cNvPr id="7" name="Rectángulo 6"/>
          <p:cNvSpPr/>
          <p:nvPr/>
        </p:nvSpPr>
        <p:spPr>
          <a:xfrm>
            <a:off x="1547664" y="5445224"/>
            <a:ext cx="4822218" cy="646331"/>
          </a:xfrm>
          <a:prstGeom prst="rect">
            <a:avLst/>
          </a:prstGeom>
        </p:spPr>
        <p:txBody>
          <a:bodyPr wrap="none">
            <a:spAutoFit/>
          </a:bodyPr>
          <a:lstStyle/>
          <a:p>
            <a:r>
              <a:rPr lang="en-US" dirty="0">
                <a:solidFill>
                  <a:srgbClr val="FFC000"/>
                </a:solidFill>
                <a:hlinkClick r:id="rId4"/>
              </a:rPr>
              <a:t>http://betaserver.icgc.cat/visor/calculator.html</a:t>
            </a:r>
            <a:endParaRPr lang="en-US" dirty="0">
              <a:solidFill>
                <a:srgbClr val="FFC000"/>
              </a:solidFill>
            </a:endParaRPr>
          </a:p>
          <a:p>
            <a:endParaRPr lang="en-US" dirty="0">
              <a:solidFill>
                <a:srgbClr val="FFC000"/>
              </a:solidFill>
            </a:endParaRPr>
          </a:p>
        </p:txBody>
      </p:sp>
    </p:spTree>
    <p:extLst>
      <p:ext uri="{BB962C8B-B14F-4D97-AF65-F5344CB8AC3E}">
        <p14:creationId xmlns:p14="http://schemas.microsoft.com/office/powerpoint/2010/main" val="3173873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44624"/>
            <a:ext cx="4437433"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Piràmides</a:t>
            </a:r>
            <a:r>
              <a:rPr lang="es-ES_tradnl" sz="2000" b="1" u="sng"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de tiles (tiles </a:t>
            </a:r>
            <a:r>
              <a:rPr lang="es-ES_tradnl" sz="2000" b="1" u="sng"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services</a:t>
            </a:r>
            <a:r>
              <a:rPr lang="es-ES_tradnl" sz="2000" b="1" u="sng"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a:t>
            </a:r>
          </a:p>
        </p:txBody>
      </p:sp>
      <p:pic>
        <p:nvPicPr>
          <p:cNvPr id="5" name="Imagen 4"/>
          <p:cNvPicPr>
            <a:picLocks noChangeAspect="1"/>
          </p:cNvPicPr>
          <p:nvPr/>
        </p:nvPicPr>
        <p:blipFill>
          <a:blip r:embed="rId2"/>
          <a:stretch>
            <a:fillRect/>
          </a:stretch>
        </p:blipFill>
        <p:spPr>
          <a:xfrm>
            <a:off x="992223" y="1099032"/>
            <a:ext cx="2980644" cy="3096344"/>
          </a:xfrm>
          <a:prstGeom prst="rect">
            <a:avLst/>
          </a:prstGeom>
        </p:spPr>
      </p:pic>
      <p:sp>
        <p:nvSpPr>
          <p:cNvPr id="13" name="Rectángulo 12"/>
          <p:cNvSpPr/>
          <p:nvPr/>
        </p:nvSpPr>
        <p:spPr>
          <a:xfrm>
            <a:off x="4499992" y="1369931"/>
            <a:ext cx="4572000" cy="2954655"/>
          </a:xfrm>
          <a:prstGeom prst="rect">
            <a:avLst/>
          </a:prstGeom>
        </p:spPr>
        <p:txBody>
          <a:bodyPr>
            <a:spAutoFit/>
          </a:bodyPr>
          <a:lstStyle/>
          <a:p>
            <a:r>
              <a:rPr lang="en-US" sz="1600" dirty="0" err="1">
                <a:solidFill>
                  <a:schemeClr val="tx1">
                    <a:lumMod val="85000"/>
                  </a:schemeClr>
                </a:solidFill>
              </a:rPr>
              <a:t>Tipos</a:t>
            </a:r>
            <a:r>
              <a:rPr lang="en-US" sz="1600" dirty="0">
                <a:solidFill>
                  <a:schemeClr val="tx1">
                    <a:lumMod val="85000"/>
                  </a:schemeClr>
                </a:solidFill>
              </a:rPr>
              <a:t> de </a:t>
            </a:r>
            <a:r>
              <a:rPr lang="en-US" sz="1600" dirty="0" err="1">
                <a:solidFill>
                  <a:schemeClr val="tx1">
                    <a:lumMod val="85000"/>
                  </a:schemeClr>
                </a:solidFill>
              </a:rPr>
              <a:t>servicios</a:t>
            </a:r>
            <a:r>
              <a:rPr lang="en-US" sz="1600" dirty="0">
                <a:solidFill>
                  <a:schemeClr val="tx1">
                    <a:lumMod val="85000"/>
                  </a:schemeClr>
                </a:solidFill>
              </a:rPr>
              <a:t>	</a:t>
            </a:r>
          </a:p>
          <a:p>
            <a:endParaRPr lang="en-US" sz="1600" dirty="0">
              <a:solidFill>
                <a:schemeClr val="tx1">
                  <a:lumMod val="85000"/>
                </a:schemeClr>
              </a:solidFill>
            </a:endParaRPr>
          </a:p>
          <a:p>
            <a:r>
              <a:rPr lang="en-US" sz="1600" dirty="0">
                <a:solidFill>
                  <a:schemeClr val="tx1">
                    <a:lumMod val="85000"/>
                  </a:schemeClr>
                </a:solidFill>
              </a:rPr>
              <a:t>WMTS: (OGC) </a:t>
            </a:r>
            <a:r>
              <a:rPr lang="en-US" sz="1400" dirty="0">
                <a:solidFill>
                  <a:schemeClr val="tx1">
                    <a:lumMod val="85000"/>
                  </a:schemeClr>
                </a:solidFill>
                <a:hlinkClick r:id="rId3">
                  <a:extLst>
                    <a:ext uri="{A12FA001-AC4F-418D-AE19-62706E023703}">
                      <ahyp:hlinkClr xmlns:ahyp="http://schemas.microsoft.com/office/drawing/2018/hyperlinkcolor" val="tx"/>
                    </a:ext>
                  </a:extLst>
                </a:hlinkClick>
              </a:rPr>
              <a:t>http://www.opengeospatial.org/standards/wmts</a:t>
            </a:r>
            <a:endParaRPr lang="en-US" sz="1400" dirty="0">
              <a:solidFill>
                <a:schemeClr val="tx1">
                  <a:lumMod val="85000"/>
                </a:schemeClr>
              </a:solidFill>
            </a:endParaRPr>
          </a:p>
          <a:p>
            <a:endParaRPr lang="en-US" sz="1600" dirty="0">
              <a:solidFill>
                <a:schemeClr val="tx1">
                  <a:lumMod val="85000"/>
                </a:schemeClr>
              </a:solidFill>
            </a:endParaRPr>
          </a:p>
          <a:p>
            <a:r>
              <a:rPr lang="en-US" sz="1600" dirty="0">
                <a:solidFill>
                  <a:schemeClr val="tx1">
                    <a:lumMod val="85000"/>
                  </a:schemeClr>
                </a:solidFill>
              </a:rPr>
              <a:t>TMS:</a:t>
            </a:r>
            <a:r>
              <a:rPr lang="en-US" sz="1600" dirty="0">
                <a:solidFill>
                  <a:schemeClr val="tx1">
                    <a:lumMod val="85000"/>
                  </a:schemeClr>
                </a:solidFill>
                <a:sym typeface="Wingdings" panose="05000000000000000000" pitchFamily="2" charset="2"/>
              </a:rPr>
              <a:t>(</a:t>
            </a:r>
            <a:r>
              <a:rPr lang="en-US" sz="1600" dirty="0" err="1">
                <a:solidFill>
                  <a:schemeClr val="tx1">
                    <a:lumMod val="85000"/>
                  </a:schemeClr>
                </a:solidFill>
                <a:sym typeface="Wingdings" panose="05000000000000000000" pitchFamily="2" charset="2"/>
              </a:rPr>
              <a:t>Osgeo</a:t>
            </a:r>
            <a:r>
              <a:rPr lang="en-US" sz="1600" dirty="0">
                <a:solidFill>
                  <a:schemeClr val="tx1">
                    <a:lumMod val="85000"/>
                  </a:schemeClr>
                </a:solidFill>
                <a:sym typeface="Wingdings" panose="05000000000000000000" pitchFamily="2" charset="2"/>
              </a:rPr>
              <a:t>)</a:t>
            </a:r>
            <a:r>
              <a:rPr lang="en-US" sz="1600" dirty="0">
                <a:solidFill>
                  <a:schemeClr val="tx1">
                    <a:lumMod val="85000"/>
                  </a:schemeClr>
                </a:solidFill>
              </a:rPr>
              <a:t> </a:t>
            </a:r>
            <a:r>
              <a:rPr lang="en-US" sz="1400" dirty="0">
                <a:solidFill>
                  <a:schemeClr val="tx1">
                    <a:lumMod val="85000"/>
                  </a:schemeClr>
                </a:solidFill>
                <a:hlinkClick r:id="rId4">
                  <a:extLst>
                    <a:ext uri="{A12FA001-AC4F-418D-AE19-62706E023703}">
                      <ahyp:hlinkClr xmlns:ahyp="http://schemas.microsoft.com/office/drawing/2018/hyperlinkcolor" val="tx"/>
                    </a:ext>
                  </a:extLst>
                </a:hlinkClick>
              </a:rPr>
              <a:t>http://wiki.osgeo.org/wiki/Tile_Map_Service_Specification</a:t>
            </a:r>
            <a:endParaRPr lang="en-US" sz="1400" dirty="0">
              <a:solidFill>
                <a:schemeClr val="tx1">
                  <a:lumMod val="85000"/>
                </a:schemeClr>
              </a:solidFill>
            </a:endParaRPr>
          </a:p>
          <a:p>
            <a:endParaRPr lang="en-US" sz="1600" dirty="0">
              <a:solidFill>
                <a:schemeClr val="tx1">
                  <a:lumMod val="85000"/>
                </a:schemeClr>
              </a:solidFill>
            </a:endParaRPr>
          </a:p>
          <a:p>
            <a:r>
              <a:rPr lang="en-US" sz="1600" dirty="0">
                <a:solidFill>
                  <a:schemeClr val="tx1">
                    <a:lumMod val="85000"/>
                  </a:schemeClr>
                </a:solidFill>
              </a:rPr>
              <a:t>XYZ</a:t>
            </a:r>
            <a:r>
              <a:rPr lang="en-US" sz="1600" dirty="0">
                <a:solidFill>
                  <a:schemeClr val="tx1">
                    <a:lumMod val="85000"/>
                  </a:schemeClr>
                </a:solidFill>
                <a:sym typeface="Wingdings" panose="05000000000000000000" pitchFamily="2" charset="2"/>
              </a:rPr>
              <a:t> (OSM)</a:t>
            </a:r>
            <a:r>
              <a:rPr lang="en-US" sz="1600" dirty="0">
                <a:solidFill>
                  <a:schemeClr val="tx1">
                    <a:lumMod val="85000"/>
                  </a:schemeClr>
                </a:solidFill>
              </a:rPr>
              <a:t> </a:t>
            </a:r>
            <a:r>
              <a:rPr lang="en-US" sz="1400" dirty="0">
                <a:solidFill>
                  <a:schemeClr val="tx1">
                    <a:lumMod val="85000"/>
                  </a:schemeClr>
                </a:solidFill>
                <a:hlinkClick r:id="rId5">
                  <a:extLst>
                    <a:ext uri="{A12FA001-AC4F-418D-AE19-62706E023703}">
                      <ahyp:hlinkClr xmlns:ahyp="http://schemas.microsoft.com/office/drawing/2018/hyperlinkcolor" val="tx"/>
                    </a:ext>
                  </a:extLst>
                </a:hlinkClick>
              </a:rPr>
              <a:t>https://en.wikipedia.org/wiki/Tiled_web_map</a:t>
            </a:r>
            <a:endParaRPr lang="en-US" sz="1400" dirty="0">
              <a:solidFill>
                <a:schemeClr val="tx1">
                  <a:lumMod val="85000"/>
                </a:schemeClr>
              </a:solidFill>
            </a:endParaRPr>
          </a:p>
          <a:p>
            <a:endParaRPr lang="en-US" dirty="0">
              <a:solidFill>
                <a:schemeClr val="tx1">
                  <a:lumMod val="85000"/>
                </a:schemeClr>
              </a:solidFill>
            </a:endParaRPr>
          </a:p>
        </p:txBody>
      </p:sp>
      <p:sp>
        <p:nvSpPr>
          <p:cNvPr id="15" name="Rectángulo 14"/>
          <p:cNvSpPr/>
          <p:nvPr/>
        </p:nvSpPr>
        <p:spPr>
          <a:xfrm>
            <a:off x="232625" y="5026499"/>
            <a:ext cx="7956376" cy="338554"/>
          </a:xfrm>
          <a:prstGeom prst="rect">
            <a:avLst/>
          </a:prstGeom>
        </p:spPr>
        <p:txBody>
          <a:bodyPr wrap="square">
            <a:spAutoFit/>
          </a:bodyPr>
          <a:lstStyle/>
          <a:p>
            <a:r>
              <a:rPr lang="es-ES_tradnl" sz="1600" dirty="0">
                <a:solidFill>
                  <a:srgbClr val="FFC000"/>
                </a:solidFill>
                <a:latin typeface="Tahoma" panose="020B0604030504040204" pitchFamily="34" charset="0"/>
                <a:ea typeface="Tahoma" panose="020B0604030504040204" pitchFamily="34" charset="0"/>
                <a:cs typeface="Tahoma" panose="020B0604030504040204" pitchFamily="34" charset="0"/>
                <a:hlinkClick r:id="rId6"/>
              </a:rPr>
              <a:t>http://cesiumjs.org/tilesets/imagery/naturalearthii/2/2/2.jpg</a:t>
            </a:r>
            <a:endParaRPr lang="es-ES_tradnl" sz="1600" dirty="0">
              <a:solidFill>
                <a:srgbClr val="FFC000"/>
              </a:solidFill>
              <a:latin typeface="Tahoma" panose="020B0604030504040204" pitchFamily="34" charset="0"/>
              <a:ea typeface="Tahoma" panose="020B0604030504040204" pitchFamily="34" charset="0"/>
              <a:cs typeface="Tahoma" panose="020B0604030504040204" pitchFamily="34" charset="0"/>
            </a:endParaRPr>
          </a:p>
        </p:txBody>
      </p:sp>
      <p:sp>
        <p:nvSpPr>
          <p:cNvPr id="28" name="Rectángulo 27"/>
          <p:cNvSpPr/>
          <p:nvPr/>
        </p:nvSpPr>
        <p:spPr>
          <a:xfrm>
            <a:off x="232625" y="5538939"/>
            <a:ext cx="7956376" cy="338554"/>
          </a:xfrm>
          <a:prstGeom prst="rect">
            <a:avLst/>
          </a:prstGeom>
        </p:spPr>
        <p:txBody>
          <a:bodyPr wrap="square">
            <a:spAutoFit/>
          </a:bodyPr>
          <a:lstStyle/>
          <a:p>
            <a:r>
              <a:rPr lang="es-ES_tradnl" sz="1600" dirty="0">
                <a:solidFill>
                  <a:srgbClr val="FFC000"/>
                </a:solidFill>
                <a:latin typeface="Tahoma" panose="020B0604030504040204" pitchFamily="34" charset="0"/>
                <a:ea typeface="Tahoma" panose="020B0604030504040204" pitchFamily="34" charset="0"/>
                <a:cs typeface="Tahoma" panose="020B0604030504040204" pitchFamily="34" charset="0"/>
                <a:hlinkClick r:id="rId7"/>
              </a:rPr>
              <a:t>http://cesiumjs.org/tilesets/imagery/naturalearthii</a:t>
            </a:r>
            <a:r>
              <a:rPr lang="es-ES_tradnl" sz="1600" b="1" dirty="0">
                <a:solidFill>
                  <a:srgbClr val="FFC000"/>
                </a:solidFill>
                <a:latin typeface="Tahoma" panose="020B0604030504040204" pitchFamily="34" charset="0"/>
                <a:ea typeface="Tahoma" panose="020B0604030504040204" pitchFamily="34" charset="0"/>
                <a:cs typeface="Tahoma" panose="020B0604030504040204" pitchFamily="34" charset="0"/>
                <a:hlinkClick r:id="rId7"/>
              </a:rPr>
              <a:t>/{z}/{x}/{y}.</a:t>
            </a:r>
            <a:r>
              <a:rPr lang="es-ES_tradnl" sz="1600" dirty="0">
                <a:solidFill>
                  <a:srgbClr val="FFC000"/>
                </a:solidFill>
                <a:latin typeface="Tahoma" panose="020B0604030504040204" pitchFamily="34" charset="0"/>
                <a:ea typeface="Tahoma" panose="020B0604030504040204" pitchFamily="34" charset="0"/>
                <a:cs typeface="Tahoma" panose="020B0604030504040204" pitchFamily="34" charset="0"/>
                <a:hlinkClick r:id="rId7"/>
              </a:rPr>
              <a:t>jpg</a:t>
            </a:r>
            <a:endParaRPr lang="es-ES_tradnl" sz="1600" dirty="0">
              <a:solidFill>
                <a:srgbClr val="FFC0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853313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44624"/>
            <a:ext cx="2678938"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Visión técnico-local</a:t>
            </a:r>
          </a:p>
        </p:txBody>
      </p:sp>
      <p:pic>
        <p:nvPicPr>
          <p:cNvPr id="4" name="Picture 2"/>
          <p:cNvPicPr>
            <a:picLocks noChangeAspect="1" noChangeArrowheads="1"/>
          </p:cNvPicPr>
          <p:nvPr/>
        </p:nvPicPr>
        <p:blipFill>
          <a:blip r:embed="rId2"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768640" y="4400376"/>
            <a:ext cx="2232248" cy="684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572000" y="2556342"/>
            <a:ext cx="1579240" cy="1579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24128" y="2703690"/>
            <a:ext cx="1152128" cy="1627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8"/>
          <p:cNvPicPr>
            <a:picLocks noChangeAspect="1" noChangeArrowheads="1"/>
          </p:cNvPicPr>
          <p:nvPr/>
        </p:nvPicPr>
        <p:blipFill>
          <a:blip r:embed="rId5"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7261386" y="1198637"/>
            <a:ext cx="1122408" cy="112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1993" y="4608364"/>
            <a:ext cx="1414463" cy="1266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a:blip r:embed="rId7"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292456" y="796062"/>
            <a:ext cx="576064" cy="576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4"/>
          <p:cNvPicPr>
            <a:picLocks noChangeAspect="1" noChangeArrowheads="1"/>
          </p:cNvPicPr>
          <p:nvPr/>
        </p:nvPicPr>
        <p:blipFill>
          <a:blip r:embed="rId8"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292456" y="244679"/>
            <a:ext cx="551383" cy="551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0"/>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07263" y="2830916"/>
            <a:ext cx="1123921" cy="8429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3828" y="2607014"/>
            <a:ext cx="3228051" cy="1793362"/>
          </a:xfrm>
          <a:prstGeom prst="rect">
            <a:avLst/>
          </a:prstGeom>
        </p:spPr>
      </p:pic>
      <p:cxnSp>
        <p:nvCxnSpPr>
          <p:cNvPr id="14" name="Straight Connector 13"/>
          <p:cNvCxnSpPr/>
          <p:nvPr/>
        </p:nvCxnSpPr>
        <p:spPr>
          <a:xfrm>
            <a:off x="4139952" y="260648"/>
            <a:ext cx="36004" cy="63367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043608" y="609823"/>
            <a:ext cx="1949573" cy="369332"/>
          </a:xfrm>
          <a:prstGeom prst="rect">
            <a:avLst/>
          </a:prstGeom>
          <a:noFill/>
        </p:spPr>
        <p:txBody>
          <a:bodyPr wrap="none" rtlCol="0">
            <a:spAutoFit/>
          </a:bodyPr>
          <a:lstStyle/>
          <a:p>
            <a:r>
              <a:rPr lang="es-ES_tradnl" b="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Entorno cliente</a:t>
            </a:r>
          </a:p>
        </p:txBody>
      </p:sp>
      <p:sp>
        <p:nvSpPr>
          <p:cNvPr id="18" name="TextBox 17"/>
          <p:cNvSpPr txBox="1"/>
          <p:nvPr/>
        </p:nvSpPr>
        <p:spPr>
          <a:xfrm>
            <a:off x="5459180" y="611396"/>
            <a:ext cx="2143536" cy="369332"/>
          </a:xfrm>
          <a:prstGeom prst="rect">
            <a:avLst/>
          </a:prstGeom>
          <a:noFill/>
        </p:spPr>
        <p:txBody>
          <a:bodyPr wrap="none" rtlCol="0">
            <a:spAutoFit/>
          </a:bodyPr>
          <a:lstStyle/>
          <a:p>
            <a:r>
              <a:rPr lang="es-ES_tradnl" b="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Entorno</a:t>
            </a:r>
            <a:r>
              <a:rPr lang="es-ES_tradnl" b="1"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s-ES_tradnl" b="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Servidor</a:t>
            </a:r>
          </a:p>
        </p:txBody>
      </p:sp>
      <p:pic>
        <p:nvPicPr>
          <p:cNvPr id="3076" name="Picture 4" descr="http://2.bp.blogspot.com/-romjuisUc4I/VKqjBNu_RiI/AAAAAAAABCU/8XqpforhOAo/s1600/Linux-Ajustar-el-numero-de-conexiones-simultaneas-en-Apache-sysadmit-01.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711593" y="1988840"/>
            <a:ext cx="927227" cy="758110"/>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p:cNvCxnSpPr>
            <a:endCxn id="6" idx="1"/>
          </p:cNvCxnSpPr>
          <p:nvPr/>
        </p:nvCxnSpPr>
        <p:spPr>
          <a:xfrm>
            <a:off x="3491879" y="3345962"/>
            <a:ext cx="1080121" cy="0"/>
          </a:xfrm>
          <a:prstGeom prst="straightConnector1">
            <a:avLst/>
          </a:prstGeom>
          <a:ln w="3810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622499" y="2830917"/>
            <a:ext cx="878767" cy="369332"/>
          </a:xfrm>
          <a:prstGeom prst="rect">
            <a:avLst/>
          </a:prstGeom>
          <a:noFill/>
        </p:spPr>
        <p:txBody>
          <a:bodyPr wrap="none" rtlCol="0">
            <a:spAutoFit/>
          </a:bodyPr>
          <a:lstStyle/>
          <a:p>
            <a:r>
              <a:rPr lang="es-ES_tradnl" dirty="0">
                <a:solidFill>
                  <a:srgbClr val="FFC000"/>
                </a:solidFill>
              </a:rPr>
              <a:t>http://</a:t>
            </a:r>
          </a:p>
        </p:txBody>
      </p:sp>
      <p:pic>
        <p:nvPicPr>
          <p:cNvPr id="3078" name="Picture 6" descr="http://leafletjs.com/docs/images/logo.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11437" y="2176763"/>
            <a:ext cx="1432372" cy="37957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1259631" y="5548926"/>
            <a:ext cx="981872" cy="738664"/>
          </a:xfrm>
          <a:prstGeom prst="rect">
            <a:avLst/>
          </a:prstGeom>
          <a:solidFill>
            <a:schemeClr val="bg2">
              <a:lumMod val="75000"/>
              <a:lumOff val="25000"/>
            </a:schemeClr>
          </a:solidFill>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_tradnl" sz="1400" dirty="0">
                <a:solidFill>
                  <a:srgbClr val="FFC000"/>
                </a:solidFill>
                <a:latin typeface="Tahoma" panose="020B0604030504040204" pitchFamily="34" charset="0"/>
                <a:ea typeface="Tahoma" panose="020B0604030504040204" pitchFamily="34" charset="0"/>
                <a:cs typeface="Tahoma" panose="020B0604030504040204" pitchFamily="34" charset="0"/>
              </a:rPr>
              <a:t>JavaScript</a:t>
            </a:r>
          </a:p>
          <a:p>
            <a:r>
              <a:rPr lang="es-ES_tradnl" sz="1400" dirty="0">
                <a:solidFill>
                  <a:srgbClr val="FFC000"/>
                </a:solidFill>
                <a:latin typeface="Tahoma" panose="020B0604030504040204" pitchFamily="34" charset="0"/>
                <a:ea typeface="Tahoma" panose="020B0604030504040204" pitchFamily="34" charset="0"/>
                <a:cs typeface="Tahoma" panose="020B0604030504040204" pitchFamily="34" charset="0"/>
              </a:rPr>
              <a:t>CSS</a:t>
            </a:r>
          </a:p>
          <a:p>
            <a:r>
              <a:rPr lang="es-ES_tradnl" sz="1400" dirty="0">
                <a:solidFill>
                  <a:srgbClr val="FFC000"/>
                </a:solidFill>
                <a:latin typeface="Tahoma" panose="020B0604030504040204" pitchFamily="34" charset="0"/>
                <a:ea typeface="Tahoma" panose="020B0604030504040204" pitchFamily="34" charset="0"/>
                <a:cs typeface="Tahoma" panose="020B0604030504040204" pitchFamily="34" charset="0"/>
              </a:rPr>
              <a:t>HTML</a:t>
            </a:r>
          </a:p>
        </p:txBody>
      </p:sp>
      <p:cxnSp>
        <p:nvCxnSpPr>
          <p:cNvPr id="25" name="Straight Arrow Connector 24"/>
          <p:cNvCxnSpPr/>
          <p:nvPr/>
        </p:nvCxnSpPr>
        <p:spPr>
          <a:xfrm flipV="1">
            <a:off x="3045699" y="979155"/>
            <a:ext cx="1196621" cy="1724535"/>
          </a:xfrm>
          <a:prstGeom prst="straightConnector1">
            <a:avLst/>
          </a:prstGeom>
          <a:ln w="3810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6530948" y="1988840"/>
            <a:ext cx="849364" cy="995823"/>
          </a:xfrm>
          <a:prstGeom prst="straightConnector1">
            <a:avLst/>
          </a:prstGeom>
          <a:ln w="3810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6683348" y="3200249"/>
            <a:ext cx="849364" cy="52138"/>
          </a:xfrm>
          <a:prstGeom prst="straightConnector1">
            <a:avLst/>
          </a:prstGeom>
          <a:ln w="3810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683348" y="3503695"/>
            <a:ext cx="849364" cy="896681"/>
          </a:xfrm>
          <a:prstGeom prst="straightConnector1">
            <a:avLst/>
          </a:prstGeom>
          <a:ln w="3810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5010809" y="4608364"/>
            <a:ext cx="1531701" cy="1600438"/>
          </a:xfrm>
          <a:prstGeom prst="rect">
            <a:avLst/>
          </a:prstGeom>
          <a:solidFill>
            <a:schemeClr val="bg2">
              <a:lumMod val="75000"/>
              <a:lumOff val="25000"/>
            </a:schemeClr>
          </a:solidFill>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_tradnl" sz="1400" dirty="0">
                <a:solidFill>
                  <a:srgbClr val="FFC000"/>
                </a:solidFill>
                <a:latin typeface="Tahoma" panose="020B0604030504040204" pitchFamily="34" charset="0"/>
                <a:ea typeface="Tahoma" panose="020B0604030504040204" pitchFamily="34" charset="0"/>
                <a:cs typeface="Tahoma" panose="020B0604030504040204" pitchFamily="34" charset="0"/>
              </a:rPr>
              <a:t>Python</a:t>
            </a:r>
          </a:p>
          <a:p>
            <a:r>
              <a:rPr lang="es-ES_tradnl" sz="1400" dirty="0">
                <a:solidFill>
                  <a:srgbClr val="FFC000"/>
                </a:solidFill>
                <a:latin typeface="Tahoma" panose="020B0604030504040204" pitchFamily="34" charset="0"/>
                <a:ea typeface="Tahoma" panose="020B0604030504040204" pitchFamily="34" charset="0"/>
                <a:cs typeface="Tahoma" panose="020B0604030504040204" pitchFamily="34" charset="0"/>
              </a:rPr>
              <a:t>Java</a:t>
            </a:r>
          </a:p>
          <a:p>
            <a:r>
              <a:rPr lang="es-ES_tradnl" sz="1400" dirty="0">
                <a:solidFill>
                  <a:srgbClr val="FFC000"/>
                </a:solidFill>
                <a:latin typeface="Tahoma" panose="020B0604030504040204" pitchFamily="34" charset="0"/>
                <a:ea typeface="Tahoma" panose="020B0604030504040204" pitchFamily="34" charset="0"/>
                <a:cs typeface="Tahoma" panose="020B0604030504040204" pitchFamily="34" charset="0"/>
              </a:rPr>
              <a:t>JavaScript(</a:t>
            </a:r>
            <a:r>
              <a:rPr lang="es-ES_tradnl" sz="1400" dirty="0" err="1">
                <a:solidFill>
                  <a:srgbClr val="FFC000"/>
                </a:solidFill>
                <a:latin typeface="Tahoma" panose="020B0604030504040204" pitchFamily="34" charset="0"/>
                <a:ea typeface="Tahoma" panose="020B0604030504040204" pitchFamily="34" charset="0"/>
                <a:cs typeface="Tahoma" panose="020B0604030504040204" pitchFamily="34" charset="0"/>
              </a:rPr>
              <a:t>Node</a:t>
            </a:r>
            <a:r>
              <a:rPr lang="es-ES_tradnl" sz="1400" dirty="0">
                <a:solidFill>
                  <a:srgbClr val="FFC000"/>
                </a:solidFill>
                <a:latin typeface="Tahoma" panose="020B0604030504040204" pitchFamily="34" charset="0"/>
                <a:ea typeface="Tahoma" panose="020B0604030504040204" pitchFamily="34" charset="0"/>
                <a:cs typeface="Tahoma" panose="020B0604030504040204" pitchFamily="34" charset="0"/>
              </a:rPr>
              <a:t>)</a:t>
            </a:r>
          </a:p>
          <a:p>
            <a:r>
              <a:rPr lang="es-ES_tradnl" sz="1400" dirty="0">
                <a:solidFill>
                  <a:srgbClr val="FFC000"/>
                </a:solidFill>
                <a:latin typeface="Tahoma" panose="020B0604030504040204" pitchFamily="34" charset="0"/>
                <a:ea typeface="Tahoma" panose="020B0604030504040204" pitchFamily="34" charset="0"/>
                <a:cs typeface="Tahoma" panose="020B0604030504040204" pitchFamily="34" charset="0"/>
              </a:rPr>
              <a:t>SQL</a:t>
            </a:r>
          </a:p>
          <a:p>
            <a:r>
              <a:rPr lang="es-ES_tradnl" sz="1400" dirty="0">
                <a:solidFill>
                  <a:srgbClr val="FFC000"/>
                </a:solidFill>
                <a:latin typeface="Tahoma" panose="020B0604030504040204" pitchFamily="34" charset="0"/>
                <a:ea typeface="Tahoma" panose="020B0604030504040204" pitchFamily="34" charset="0"/>
                <a:cs typeface="Tahoma" panose="020B0604030504040204" pitchFamily="34" charset="0"/>
              </a:rPr>
              <a:t>PHP</a:t>
            </a:r>
          </a:p>
          <a:p>
            <a:r>
              <a:rPr lang="es-ES_tradnl" sz="1400" dirty="0">
                <a:solidFill>
                  <a:srgbClr val="FFC000"/>
                </a:solidFill>
                <a:latin typeface="Tahoma" panose="020B0604030504040204" pitchFamily="34" charset="0"/>
                <a:ea typeface="Tahoma" panose="020B0604030504040204" pitchFamily="34" charset="0"/>
                <a:cs typeface="Tahoma" panose="020B0604030504040204" pitchFamily="34" charset="0"/>
              </a:rPr>
              <a:t>ASPX</a:t>
            </a:r>
          </a:p>
          <a:p>
            <a:r>
              <a:rPr lang="es-ES_tradnl" sz="1400" dirty="0">
                <a:solidFill>
                  <a:srgbClr val="FFC000"/>
                </a:solidFill>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718587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076"/>
                                        </p:tgtEl>
                                        <p:attrNameLst>
                                          <p:attrName>style.visibility</p:attrName>
                                        </p:attrNameLst>
                                      </p:cBhvr>
                                      <p:to>
                                        <p:strVal val="visible"/>
                                      </p:to>
                                    </p:set>
                                    <p:animEffect transition="in" filter="fade">
                                      <p:cBhvr>
                                        <p:cTn id="25" dur="500"/>
                                        <p:tgtEl>
                                          <p:spTgt spid="307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078"/>
                                        </p:tgtEl>
                                        <p:attrNameLst>
                                          <p:attrName>style.visibility</p:attrName>
                                        </p:attrNameLst>
                                      </p:cBhvr>
                                      <p:to>
                                        <p:strVal val="visible"/>
                                      </p:to>
                                    </p:set>
                                    <p:animEffect transition="in" filter="fade">
                                      <p:cBhvr>
                                        <p:cTn id="46" dur="500"/>
                                        <p:tgtEl>
                                          <p:spTgt spid="307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500"/>
                                        <p:tgtEl>
                                          <p:spTgt spid="2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par>
                                <p:cTn id="60" presetID="10" presetClass="entr" presetSubtype="0" fill="hold" nodeType="with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10" presetClass="entr" presetSubtype="0" fill="hold"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500"/>
                                        <p:tgtEl>
                                          <p:spTgt spid="27"/>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500"/>
                                        <p:tgtEl>
                                          <p:spTgt spid="29"/>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2"/>
                                        </p:tgtEl>
                                        <p:attrNameLst>
                                          <p:attrName>style.visibility</p:attrName>
                                        </p:attrNameLst>
                                      </p:cBhvr>
                                      <p:to>
                                        <p:strVal val="visible"/>
                                      </p:to>
                                    </p:set>
                                    <p:animEffect transition="in" filter="fade">
                                      <p:cBhvr>
                                        <p:cTn id="83" dur="500"/>
                                        <p:tgtEl>
                                          <p:spTgt spid="12"/>
                                        </p:tgtEl>
                                      </p:cBhvr>
                                    </p:animEffect>
                                  </p:childTnLst>
                                </p:cTn>
                              </p:par>
                              <p:par>
                                <p:cTn id="84" presetID="10" presetClass="entr" presetSubtype="0" fill="hold" nodeType="with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fade">
                                      <p:cBhvr>
                                        <p:cTn id="86" dur="500"/>
                                        <p:tgtEl>
                                          <p:spTgt spid="32"/>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9"/>
                                        </p:tgtEl>
                                        <p:attrNameLst>
                                          <p:attrName>style.visibility</p:attrName>
                                        </p:attrNameLst>
                                      </p:cBhvr>
                                      <p:to>
                                        <p:strVal val="visible"/>
                                      </p:to>
                                    </p:set>
                                    <p:animEffect transition="in" filter="fade">
                                      <p:cBhvr>
                                        <p:cTn id="91" dur="500"/>
                                        <p:tgtEl>
                                          <p:spTgt spid="9"/>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fade">
                                      <p:cBhvr>
                                        <p:cTn id="9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0" grpId="0"/>
      <p:bldP spid="21" grpId="0" animBg="1"/>
      <p:bldP spid="3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A118FC-800D-4CD6-A1CF-95D426EE693D}"/>
              </a:ext>
            </a:extLst>
          </p:cNvPr>
          <p:cNvSpPr/>
          <p:nvPr/>
        </p:nvSpPr>
        <p:spPr>
          <a:xfrm>
            <a:off x="539552" y="404664"/>
            <a:ext cx="2177199" cy="369332"/>
          </a:xfrm>
          <a:prstGeom prst="rect">
            <a:avLst/>
          </a:prstGeom>
        </p:spPr>
        <p:txBody>
          <a:bodyPr wrap="none">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b="1" u="sng"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Conceptos claves</a:t>
            </a:r>
          </a:p>
        </p:txBody>
      </p:sp>
      <p:sp>
        <p:nvSpPr>
          <p:cNvPr id="5" name="Rounded Rectangle 9">
            <a:extLst>
              <a:ext uri="{FF2B5EF4-FFF2-40B4-BE49-F238E27FC236}">
                <a16:creationId xmlns:a16="http://schemas.microsoft.com/office/drawing/2014/main" id="{EF9DBEAF-D9AA-433A-A3A9-ACAA89EAED45}"/>
              </a:ext>
            </a:extLst>
          </p:cNvPr>
          <p:cNvSpPr/>
          <p:nvPr/>
        </p:nvSpPr>
        <p:spPr>
          <a:xfrm>
            <a:off x="2716751" y="1268760"/>
            <a:ext cx="3168352" cy="3384376"/>
          </a:xfrm>
          <a:prstGeom prst="roundRect">
            <a:avLst/>
          </a:prstGeom>
          <a:solidFill>
            <a:schemeClr val="accent6">
              <a:lumMod val="50000"/>
            </a:schemeClr>
          </a:solidFill>
          <a:ln>
            <a:solidFill>
              <a:schemeClr val="tx1"/>
            </a:solidFill>
          </a:ln>
        </p:spPr>
        <p:style>
          <a:lnRef idx="1">
            <a:schemeClr val="accent6"/>
          </a:lnRef>
          <a:fillRef idx="1001">
            <a:schemeClr val="dk1"/>
          </a:fillRef>
          <a:effectRef idx="1">
            <a:schemeClr val="accent6"/>
          </a:effectRef>
          <a:fontRef idx="minor">
            <a:schemeClr val="dk1"/>
          </a:fontRef>
        </p:style>
        <p:txBody>
          <a:bodyPr rtlCol="0" anchor="ctr"/>
          <a:lstStyle/>
          <a:p>
            <a:pPr marL="342900" indent="-342900">
              <a:spcAft>
                <a:spcPct val="0"/>
              </a:spcAft>
              <a:buClr>
                <a:schemeClr val="tx1"/>
              </a:buClr>
              <a:buSzPct val="50000"/>
              <a:buFont typeface="Tahoma" panose="020B0604030504040204" pitchFamily="34" charset="0"/>
              <a:buChar char="●"/>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Cliente /Servidor</a:t>
            </a:r>
          </a:p>
          <a:p>
            <a:pPr marL="342900" indent="-342900">
              <a:spcAft>
                <a:spcPct val="0"/>
              </a:spcAft>
              <a:buClr>
                <a:schemeClr val="tx1"/>
              </a:buClr>
              <a:buSzPct val="50000"/>
              <a:buFont typeface="Tahoma" panose="020B0604030504040204" pitchFamily="34" charset="0"/>
              <a:buChar char="●"/>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Browser</a:t>
            </a:r>
          </a:p>
          <a:p>
            <a:pPr marL="342900" indent="-342900">
              <a:spcAft>
                <a:spcPct val="0"/>
              </a:spcAft>
              <a:buClr>
                <a:schemeClr val="tx1"/>
              </a:buClr>
              <a:buSzPct val="50000"/>
              <a:buFont typeface="Tahoma" panose="020B0604030504040204" pitchFamily="34" charset="0"/>
              <a:buChar char="●"/>
            </a:pPr>
            <a:r>
              <a:rPr lang="es-ES" altLang="ca-ES" sz="2000" dirty="0" err="1">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Psudeo</a:t>
            </a: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-Mercator</a:t>
            </a:r>
          </a:p>
          <a:p>
            <a:pPr marL="342900" indent="-342900">
              <a:spcAft>
                <a:spcPct val="0"/>
              </a:spcAft>
              <a:buClr>
                <a:schemeClr val="tx1"/>
              </a:buClr>
              <a:buSzPct val="50000"/>
              <a:buFont typeface="Tahoma" panose="020B0604030504040204" pitchFamily="34" charset="0"/>
              <a:buChar char="●"/>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EPSG:3857</a:t>
            </a:r>
          </a:p>
          <a:p>
            <a:pPr marL="342900" indent="-342900">
              <a:spcAft>
                <a:spcPct val="0"/>
              </a:spcAft>
              <a:buClr>
                <a:schemeClr val="tx1"/>
              </a:buClr>
              <a:buSzPct val="50000"/>
              <a:buFont typeface="Tahoma" panose="020B0604030504040204" pitchFamily="34" charset="0"/>
              <a:buChar char="●"/>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WMTS</a:t>
            </a:r>
          </a:p>
          <a:p>
            <a:pPr marL="342900" indent="-342900">
              <a:spcAft>
                <a:spcPct val="0"/>
              </a:spcAft>
              <a:buClr>
                <a:schemeClr val="tx1"/>
              </a:buClr>
              <a:buSzPct val="50000"/>
              <a:buFont typeface="Tahoma" panose="020B0604030504040204" pitchFamily="34" charset="0"/>
              <a:buChar char="●"/>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WMS</a:t>
            </a:r>
          </a:p>
          <a:p>
            <a:pPr marL="342900" indent="-342900">
              <a:spcAft>
                <a:spcPct val="0"/>
              </a:spcAft>
              <a:buClr>
                <a:schemeClr val="tx1"/>
              </a:buClr>
              <a:buSzPct val="50000"/>
              <a:buFont typeface="Tahoma" panose="020B0604030504040204" pitchFamily="34" charset="0"/>
              <a:buChar char="●"/>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Pirámides (tiles)</a:t>
            </a:r>
          </a:p>
          <a:p>
            <a:pPr>
              <a:spcAft>
                <a:spcPct val="0"/>
              </a:spcAft>
              <a:buSzPct val="45000"/>
              <a:buFont typeface="Wingdings" charset="2"/>
              <a:buChar char=""/>
            </a:pPr>
            <a:endParaRPr lang="es-ES" altLang="ca-E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625175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
          <p:cNvSpPr txBox="1">
            <a:spLocks noChangeArrowheads="1"/>
          </p:cNvSpPr>
          <p:nvPr/>
        </p:nvSpPr>
        <p:spPr bwMode="auto">
          <a:xfrm>
            <a:off x="228600" y="404665"/>
            <a:ext cx="1967136" cy="720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62640" rIns="90000" bIns="45000"/>
          <a:lstStyle>
            <a:lvl1pPr eaLnBrk="0">
              <a:spcAft>
                <a:spcPts val="1425"/>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charset="0"/>
                <a:ea typeface="Lucida Sans Unicode" charset="0"/>
                <a:cs typeface="Lucida Sans Unicode" charset="0"/>
              </a:defRPr>
            </a:lvl1pPr>
            <a:lvl2pPr eaLnBrk="0">
              <a:spcAft>
                <a:spcPts val="113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charset="0"/>
                <a:ea typeface="Lucida Sans Unicode" charset="0"/>
                <a:cs typeface="Lucida Sans Unicode" charset="0"/>
              </a:defRPr>
            </a:lvl2pPr>
            <a:lvl3pPr eaLnBrk="0">
              <a:spcAft>
                <a:spcPts val="85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Lucida Sans Unicode" charset="0"/>
                <a:cs typeface="Lucida Sans Unicode" charset="0"/>
              </a:defRPr>
            </a:lvl3pPr>
            <a:lvl4pPr eaLnBrk="0">
              <a:spcAft>
                <a:spcPts val="575"/>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4pPr>
            <a:lvl5pPr eaLnBrk="0">
              <a:spcAft>
                <a:spcPts val="28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9pPr>
          </a:lstStyle>
          <a:p>
            <a:pPr eaLnBrk="1">
              <a:spcAft>
                <a:spcPct val="0"/>
              </a:spcAft>
              <a:buClrTx/>
              <a:buFontTx/>
              <a:buNone/>
            </a:pPr>
            <a:r>
              <a:rPr lang="es-ES" altLang="ca-ES" sz="2000" b="1" u="sng"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RECURSOS</a:t>
            </a:r>
          </a:p>
          <a:p>
            <a:pPr eaLnBrk="1">
              <a:spcAft>
                <a:spcPct val="0"/>
              </a:spcAft>
              <a:buClrTx/>
              <a:buFontTx/>
              <a:buNone/>
            </a:pPr>
            <a:endParaRPr lang="es-ES" altLang="ca-ES" sz="2000" b="1"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eaLnBrk="1">
              <a:spcAft>
                <a:spcPct val="0"/>
              </a:spcAft>
              <a:buClrTx/>
              <a:buFontTx/>
              <a:buNone/>
            </a:pPr>
            <a:endParaRPr lang="es-ES" altLang="ca-ES" sz="2000" b="1"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eaLnBrk="1">
              <a:spcAft>
                <a:spcPct val="0"/>
              </a:spcAft>
              <a:buClrTx/>
              <a:buFontTx/>
              <a:buNone/>
            </a:pPr>
            <a:endParaRPr lang="es-ES" altLang="ca-ES" sz="2000" b="1"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eaLnBrk="1">
              <a:spcAft>
                <a:spcPct val="0"/>
              </a:spcAft>
              <a:buClrTx/>
              <a:buFontTx/>
              <a:buNone/>
            </a:pPr>
            <a:endParaRPr lang="es-ES" altLang="ca-ES" sz="2000" b="1" dirty="0">
              <a:solidFill>
                <a:schemeClr val="tx1">
                  <a:lumMod val="95000"/>
                </a:schemeClr>
              </a:solidFill>
            </a:endParaRPr>
          </a:p>
          <a:p>
            <a:pPr eaLnBrk="1">
              <a:spcAft>
                <a:spcPct val="0"/>
              </a:spcAft>
              <a:buClrTx/>
              <a:buFontTx/>
              <a:buNone/>
            </a:pPr>
            <a:endParaRPr lang="es-ES" altLang="ca-ES" sz="2000" b="1" dirty="0">
              <a:solidFill>
                <a:schemeClr val="tx1">
                  <a:lumMod val="95000"/>
                </a:schemeClr>
              </a:solidFill>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88224" y="79188"/>
            <a:ext cx="2016224" cy="1371032"/>
          </a:xfrm>
          <a:prstGeom prst="rect">
            <a:avLst/>
          </a:prstGeom>
        </p:spPr>
      </p:pic>
      <p:sp>
        <p:nvSpPr>
          <p:cNvPr id="8" name="Rounded Rectangle 7"/>
          <p:cNvSpPr/>
          <p:nvPr/>
        </p:nvSpPr>
        <p:spPr>
          <a:xfrm>
            <a:off x="1115616" y="2204864"/>
            <a:ext cx="2160240" cy="2736304"/>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spcAft>
                <a:spcPct val="0"/>
              </a:spcAft>
            </a:pPr>
            <a:r>
              <a:rPr lang="es-ES" altLang="ca-ES" b="1" u="sng" dirty="0">
                <a:latin typeface="Tahoma" panose="020B0604030504040204" pitchFamily="34" charset="0"/>
                <a:ea typeface="Tahoma" panose="020B0604030504040204" pitchFamily="34" charset="0"/>
                <a:cs typeface="Tahoma" panose="020B0604030504040204" pitchFamily="34" charset="0"/>
              </a:rPr>
              <a:t>Herramientas </a:t>
            </a:r>
          </a:p>
          <a:p>
            <a:pPr>
              <a:spcAft>
                <a:spcPct val="0"/>
              </a:spcAft>
            </a:pPr>
            <a:endParaRPr lang="es-ES" altLang="ca-ES" b="1" dirty="0">
              <a:latin typeface="Tahoma" panose="020B0604030504040204" pitchFamily="34" charset="0"/>
              <a:ea typeface="Tahoma" panose="020B0604030504040204" pitchFamily="34" charset="0"/>
              <a:cs typeface="Tahoma" panose="020B0604030504040204" pitchFamily="34" charset="0"/>
            </a:endParaRPr>
          </a:p>
          <a:p>
            <a:pPr marL="285750" indent="-285750">
              <a:spcAft>
                <a:spcPct val="0"/>
              </a:spcAft>
              <a:buSzPct val="45000"/>
              <a:buFont typeface="Wingdings" panose="05000000000000000000" pitchFamily="2" charset="2"/>
              <a:buChar char="Ø"/>
            </a:pPr>
            <a:r>
              <a:rPr lang="es-ES" altLang="ca-ES" dirty="0">
                <a:latin typeface="Tahoma" panose="020B0604030504040204" pitchFamily="34" charset="0"/>
                <a:ea typeface="Tahoma" panose="020B0604030504040204" pitchFamily="34" charset="0"/>
                <a:cs typeface="Tahoma" panose="020B0604030504040204" pitchFamily="34" charset="0"/>
              </a:rPr>
              <a:t>Kepler.gl</a:t>
            </a:r>
          </a:p>
          <a:p>
            <a:pPr marL="285750" indent="-285750">
              <a:spcAft>
                <a:spcPct val="0"/>
              </a:spcAft>
              <a:buSzPct val="45000"/>
              <a:buFont typeface="Wingdings" panose="05000000000000000000" pitchFamily="2" charset="2"/>
              <a:buChar char="Ø"/>
            </a:pPr>
            <a:r>
              <a:rPr lang="es-ES" altLang="ca-ES" dirty="0" err="1">
                <a:latin typeface="Tahoma" panose="020B0604030504040204" pitchFamily="34" charset="0"/>
                <a:ea typeface="Tahoma" panose="020B0604030504040204" pitchFamily="34" charset="0"/>
                <a:cs typeface="Tahoma" panose="020B0604030504040204" pitchFamily="34" charset="0"/>
              </a:rPr>
              <a:t>MapBox</a:t>
            </a:r>
            <a:endParaRPr lang="es-ES" altLang="ca-ES" dirty="0">
              <a:latin typeface="Tahoma" panose="020B0604030504040204" pitchFamily="34" charset="0"/>
              <a:ea typeface="Tahoma" panose="020B0604030504040204" pitchFamily="34" charset="0"/>
              <a:cs typeface="Tahoma" panose="020B0604030504040204" pitchFamily="34" charset="0"/>
            </a:endParaRPr>
          </a:p>
          <a:p>
            <a:pPr marL="285750" indent="-285750">
              <a:spcAft>
                <a:spcPct val="0"/>
              </a:spcAft>
              <a:buSzPct val="45000"/>
              <a:buFont typeface="Wingdings" panose="05000000000000000000" pitchFamily="2" charset="2"/>
              <a:buChar char="Ø"/>
            </a:pPr>
            <a:r>
              <a:rPr lang="es-ES" altLang="ca-ES" dirty="0">
                <a:latin typeface="Tahoma" panose="020B0604030504040204" pitchFamily="34" charset="0"/>
                <a:ea typeface="Tahoma" panose="020B0604030504040204" pitchFamily="34" charset="0"/>
                <a:cs typeface="Tahoma" panose="020B0604030504040204" pitchFamily="34" charset="0"/>
              </a:rPr>
              <a:t>GitHub</a:t>
            </a:r>
          </a:p>
          <a:p>
            <a:pPr marL="285750" indent="-285750">
              <a:spcAft>
                <a:spcPct val="0"/>
              </a:spcAft>
              <a:buSzPct val="45000"/>
              <a:buFont typeface="Wingdings" panose="05000000000000000000" pitchFamily="2" charset="2"/>
              <a:buChar char="Ø"/>
            </a:pPr>
            <a:r>
              <a:rPr lang="es-ES" altLang="ca-ES" dirty="0" err="1">
                <a:latin typeface="Tahoma" panose="020B0604030504040204" pitchFamily="34" charset="0"/>
                <a:ea typeface="Tahoma" panose="020B0604030504040204" pitchFamily="34" charset="0"/>
                <a:cs typeface="Tahoma" panose="020B0604030504040204" pitchFamily="34" charset="0"/>
              </a:rPr>
              <a:t>Leaflet</a:t>
            </a:r>
            <a:endParaRPr lang="es-ES" altLang="ca-ES" dirty="0">
              <a:latin typeface="Tahoma" panose="020B0604030504040204" pitchFamily="34" charset="0"/>
              <a:ea typeface="Tahoma" panose="020B0604030504040204" pitchFamily="34" charset="0"/>
              <a:cs typeface="Tahoma" panose="020B0604030504040204" pitchFamily="34" charset="0"/>
            </a:endParaRPr>
          </a:p>
          <a:p>
            <a:pPr marL="285750" indent="-285750">
              <a:spcAft>
                <a:spcPct val="0"/>
              </a:spcAft>
              <a:buSzPct val="45000"/>
              <a:buFont typeface="Wingdings" panose="05000000000000000000" pitchFamily="2" charset="2"/>
              <a:buChar char="Ø"/>
            </a:pPr>
            <a:r>
              <a:rPr lang="es-ES" altLang="ca-ES" dirty="0" err="1">
                <a:latin typeface="Tahoma" panose="020B0604030504040204" pitchFamily="34" charset="0"/>
                <a:ea typeface="Tahoma" panose="020B0604030504040204" pitchFamily="34" charset="0"/>
                <a:cs typeface="Tahoma" panose="020B0604030504040204" pitchFamily="34" charset="0"/>
              </a:rPr>
              <a:t>Cesium</a:t>
            </a:r>
            <a:endParaRPr lang="es-ES" altLang="ca-ES" dirty="0">
              <a:latin typeface="Tahoma" panose="020B0604030504040204" pitchFamily="34" charset="0"/>
              <a:ea typeface="Tahoma" panose="020B0604030504040204" pitchFamily="34" charset="0"/>
              <a:cs typeface="Tahoma" panose="020B0604030504040204" pitchFamily="34" charset="0"/>
            </a:endParaRPr>
          </a:p>
          <a:p>
            <a:pPr marL="285750" indent="-285750">
              <a:spcAft>
                <a:spcPct val="0"/>
              </a:spcAft>
              <a:buSzPct val="45000"/>
              <a:buFont typeface="Wingdings" panose="05000000000000000000" pitchFamily="2" charset="2"/>
              <a:buChar char="Ø"/>
            </a:pPr>
            <a:r>
              <a:rPr lang="es-ES" altLang="ca-ES" dirty="0">
                <a:latin typeface="Tahoma" panose="020B0604030504040204" pitchFamily="34" charset="0"/>
                <a:ea typeface="Tahoma" panose="020B0604030504040204" pitchFamily="34" charset="0"/>
                <a:cs typeface="Tahoma" panose="020B0604030504040204" pitchFamily="34" charset="0"/>
              </a:rPr>
              <a:t>QGIS</a:t>
            </a:r>
          </a:p>
          <a:p>
            <a:pPr marL="285750" indent="-285750">
              <a:spcAft>
                <a:spcPct val="0"/>
              </a:spcAft>
              <a:buSzPct val="45000"/>
              <a:buFont typeface="Wingdings" panose="05000000000000000000" pitchFamily="2" charset="2"/>
              <a:buChar char="Ø"/>
            </a:pPr>
            <a:r>
              <a:rPr lang="es-ES" altLang="ca-ES" dirty="0">
                <a:latin typeface="Tahoma" panose="020B0604030504040204" pitchFamily="34" charset="0"/>
                <a:ea typeface="Tahoma" panose="020B0604030504040204" pitchFamily="34" charset="0"/>
                <a:cs typeface="Tahoma" panose="020B0604030504040204" pitchFamily="34" charset="0"/>
              </a:rPr>
              <a:t>Medium</a:t>
            </a:r>
          </a:p>
        </p:txBody>
      </p:sp>
      <p:sp>
        <p:nvSpPr>
          <p:cNvPr id="9" name="Rounded Rectangle 8"/>
          <p:cNvSpPr/>
          <p:nvPr/>
        </p:nvSpPr>
        <p:spPr>
          <a:xfrm>
            <a:off x="5148064" y="2240868"/>
            <a:ext cx="2016224" cy="2376264"/>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spcAft>
                <a:spcPct val="0"/>
              </a:spcAft>
            </a:pPr>
            <a:r>
              <a:rPr lang="es-ES" altLang="ca-ES" b="1" u="sng" dirty="0">
                <a:latin typeface="Tahoma" panose="020B0604030504040204" pitchFamily="34" charset="0"/>
                <a:ea typeface="Tahoma" panose="020B0604030504040204" pitchFamily="34" charset="0"/>
                <a:cs typeface="Tahoma" panose="020B0604030504040204" pitchFamily="34" charset="0"/>
              </a:rPr>
              <a:t>Lenguajes </a:t>
            </a:r>
          </a:p>
          <a:p>
            <a:pPr>
              <a:spcAft>
                <a:spcPct val="0"/>
              </a:spcAft>
            </a:pPr>
            <a:endParaRPr lang="es-ES" altLang="ca-ES" b="1" dirty="0">
              <a:latin typeface="Tahoma" panose="020B0604030504040204" pitchFamily="34" charset="0"/>
              <a:ea typeface="Tahoma" panose="020B0604030504040204" pitchFamily="34" charset="0"/>
              <a:cs typeface="Tahoma" panose="020B0604030504040204" pitchFamily="34" charset="0"/>
            </a:endParaRPr>
          </a:p>
          <a:p>
            <a:pPr marL="285750" indent="-285750">
              <a:spcAft>
                <a:spcPct val="0"/>
              </a:spcAft>
              <a:buSzPct val="45000"/>
              <a:buFont typeface="Wingdings" panose="05000000000000000000" pitchFamily="2" charset="2"/>
              <a:buChar char="Ø"/>
            </a:pPr>
            <a:r>
              <a:rPr lang="es-ES" altLang="ca-ES" dirty="0">
                <a:latin typeface="Tahoma" panose="020B0604030504040204" pitchFamily="34" charset="0"/>
                <a:ea typeface="Tahoma" panose="020B0604030504040204" pitchFamily="34" charset="0"/>
                <a:cs typeface="Tahoma" panose="020B0604030504040204" pitchFamily="34" charset="0"/>
              </a:rPr>
              <a:t>JavaScript</a:t>
            </a:r>
          </a:p>
          <a:p>
            <a:pPr marL="285750" indent="-285750">
              <a:spcAft>
                <a:spcPct val="0"/>
              </a:spcAft>
              <a:buSzPct val="45000"/>
              <a:buFont typeface="Wingdings" panose="05000000000000000000" pitchFamily="2" charset="2"/>
              <a:buChar char="Ø"/>
            </a:pPr>
            <a:r>
              <a:rPr lang="es-ES" altLang="ca-ES" dirty="0">
                <a:latin typeface="Tahoma" panose="020B0604030504040204" pitchFamily="34" charset="0"/>
                <a:ea typeface="Tahoma" panose="020B0604030504040204" pitchFamily="34" charset="0"/>
                <a:cs typeface="Tahoma" panose="020B0604030504040204" pitchFamily="34" charset="0"/>
              </a:rPr>
              <a:t>CSS</a:t>
            </a:r>
          </a:p>
          <a:p>
            <a:pPr marL="285750" indent="-285750">
              <a:spcAft>
                <a:spcPct val="0"/>
              </a:spcAft>
              <a:buSzPct val="45000"/>
              <a:buFont typeface="Wingdings" panose="05000000000000000000" pitchFamily="2" charset="2"/>
              <a:buChar char="Ø"/>
            </a:pPr>
            <a:r>
              <a:rPr lang="es-ES" altLang="ca-ES" dirty="0">
                <a:latin typeface="Tahoma" panose="020B0604030504040204" pitchFamily="34" charset="0"/>
                <a:ea typeface="Tahoma" panose="020B0604030504040204" pitchFamily="34" charset="0"/>
                <a:cs typeface="Tahoma" panose="020B0604030504040204" pitchFamily="34" charset="0"/>
              </a:rPr>
              <a:t>HTML</a:t>
            </a:r>
          </a:p>
        </p:txBody>
      </p:sp>
    </p:spTree>
    <p:extLst>
      <p:ext uri="{BB962C8B-B14F-4D97-AF65-F5344CB8AC3E}">
        <p14:creationId xmlns:p14="http://schemas.microsoft.com/office/powerpoint/2010/main" val="70321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548680"/>
            <a:ext cx="3744936"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Datos Abiertos (Open Data)</a:t>
            </a:r>
          </a:p>
        </p:txBody>
      </p:sp>
      <p:sp>
        <p:nvSpPr>
          <p:cNvPr id="3" name="Oval 2"/>
          <p:cNvSpPr/>
          <p:nvPr/>
        </p:nvSpPr>
        <p:spPr>
          <a:xfrm>
            <a:off x="1043608" y="2276872"/>
            <a:ext cx="1368152" cy="1152128"/>
          </a:xfrm>
          <a:prstGeom prst="ellipse">
            <a:avLst/>
          </a:prstGeom>
          <a:solidFill>
            <a:schemeClr val="accent3">
              <a:lumMod val="75000"/>
              <a:alpha val="52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Datos abiertos</a:t>
            </a:r>
          </a:p>
        </p:txBody>
      </p:sp>
      <p:sp>
        <p:nvSpPr>
          <p:cNvPr id="4" name="Line Callout 3 3"/>
          <p:cNvSpPr/>
          <p:nvPr/>
        </p:nvSpPr>
        <p:spPr>
          <a:xfrm>
            <a:off x="1583668" y="4221088"/>
            <a:ext cx="1728192" cy="1080120"/>
          </a:xfrm>
          <a:prstGeom prst="borderCallout3">
            <a:avLst>
              <a:gd name="adj1" fmla="val 49741"/>
              <a:gd name="adj2" fmla="val -2394"/>
              <a:gd name="adj3" fmla="val 13963"/>
              <a:gd name="adj4" fmla="val -10930"/>
              <a:gd name="adj5" fmla="val -8845"/>
              <a:gd name="adj6" fmla="val -10863"/>
              <a:gd name="adj7" fmla="val -75501"/>
              <a:gd name="adj8" fmla="val -1269"/>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t>Formatos</a:t>
            </a:r>
          </a:p>
          <a:p>
            <a:pPr algn="ctr"/>
            <a:r>
              <a:rPr lang="es-ES_tradnl" sz="1400" dirty="0" err="1"/>
              <a:t>Linked</a:t>
            </a:r>
            <a:r>
              <a:rPr lang="es-ES_tradnl" sz="1400" dirty="0"/>
              <a:t> Data</a:t>
            </a:r>
          </a:p>
        </p:txBody>
      </p:sp>
    </p:spTree>
    <p:extLst>
      <p:ext uri="{BB962C8B-B14F-4D97-AF65-F5344CB8AC3E}">
        <p14:creationId xmlns:p14="http://schemas.microsoft.com/office/powerpoint/2010/main" val="3388889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548680"/>
            <a:ext cx="3744936"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Datos Abiertos (Open Data)</a:t>
            </a:r>
          </a:p>
        </p:txBody>
      </p:sp>
      <p:sp>
        <p:nvSpPr>
          <p:cNvPr id="3" name="Text Box 1"/>
          <p:cNvSpPr txBox="1">
            <a:spLocks noChangeArrowheads="1"/>
          </p:cNvSpPr>
          <p:nvPr/>
        </p:nvSpPr>
        <p:spPr bwMode="auto">
          <a:xfrm>
            <a:off x="611560" y="1052736"/>
            <a:ext cx="7704856" cy="5760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eaLnBrk="1">
              <a:buClrTx/>
              <a:buFontTx/>
              <a:buNone/>
            </a:pPr>
            <a:r>
              <a:rPr lang="es-ES_tradnl"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Para desarrollar las políticas, los gobiernos deben abrir sus datos:</a:t>
            </a:r>
          </a:p>
          <a:p>
            <a:pPr eaLnBrk="1">
              <a:buClrTx/>
              <a:buFontTx/>
              <a:buNone/>
            </a:pPr>
            <a:r>
              <a:rPr lang="es-ES_tradnl"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para ser transparentes con la ciudadanía (open </a:t>
            </a:r>
            <a:r>
              <a:rPr lang="es-ES_tradnl" altLang="ca-ES"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Government</a:t>
            </a:r>
            <a:r>
              <a:rPr lang="es-ES_tradnl"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a:t>
            </a:r>
          </a:p>
          <a:p>
            <a:pPr eaLnBrk="1">
              <a:buClrTx/>
              <a:buFontTx/>
              <a:buNone/>
            </a:pPr>
            <a:r>
              <a:rPr lang="es-ES_tradnl"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Para que las empresas puedan añadir valor y generar riqueza.</a:t>
            </a:r>
          </a:p>
          <a:p>
            <a:pPr eaLnBrk="1">
              <a:buClrTx/>
              <a:buFontTx/>
              <a:buNone/>
            </a:pPr>
            <a:endParaRPr lang="es-ES_tradnl"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pPr eaLnBrk="1">
              <a:buClrTx/>
              <a:buFontTx/>
              <a:buNone/>
            </a:pPr>
            <a:r>
              <a:rPr lang="es-ES_tradnl"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El objetivo es proporcionar toda la información pública a la ciudadanía,</a:t>
            </a:r>
          </a:p>
          <a:p>
            <a:pPr eaLnBrk="1">
              <a:buClrTx/>
              <a:buFontTx/>
              <a:buNone/>
            </a:pPr>
            <a:r>
              <a:rPr lang="es-ES_tradnl"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en un formato fácil de manipular, para que se puedan convertir en</a:t>
            </a:r>
          </a:p>
          <a:p>
            <a:pPr eaLnBrk="1">
              <a:buClrTx/>
              <a:buFontTx/>
              <a:buNone/>
            </a:pPr>
            <a:r>
              <a:rPr lang="es-ES_tradnl"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servicios públicos o privados con valor añadido. Datos meteorológicos,</a:t>
            </a:r>
          </a:p>
          <a:p>
            <a:pPr eaLnBrk="1">
              <a:buClrTx/>
              <a:buFontTx/>
              <a:buNone/>
            </a:pPr>
            <a:r>
              <a:rPr lang="es-ES_tradnl"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de equipamientos, estadísticas, de presupuestos, jurídicas y</a:t>
            </a:r>
          </a:p>
          <a:p>
            <a:pPr eaLnBrk="1">
              <a:buClrTx/>
              <a:buFontTx/>
              <a:buNone/>
            </a:pPr>
            <a:r>
              <a:rPr lang="es-ES_tradnl"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Judiciales...</a:t>
            </a:r>
          </a:p>
          <a:p>
            <a:pPr eaLnBrk="1">
              <a:buClrTx/>
              <a:buFontTx/>
              <a:buNone/>
            </a:pPr>
            <a:endParaRPr lang="es-ES_tradnl"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pPr eaLnBrk="1">
              <a:buClrTx/>
              <a:buFontTx/>
              <a:buNone/>
            </a:pPr>
            <a:r>
              <a:rPr lang="es-ES_tradnl"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De hecho, hay muchos datos publicados en webs y boletines oficiales,</a:t>
            </a:r>
          </a:p>
          <a:p>
            <a:pPr eaLnBrk="1">
              <a:buClrTx/>
              <a:buFontTx/>
              <a:buNone/>
            </a:pPr>
            <a:r>
              <a:rPr lang="es-ES_tradnl"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pero su formato de publicación actual hace más difícil el tratamiento</a:t>
            </a:r>
          </a:p>
          <a:p>
            <a:pPr eaLnBrk="1">
              <a:buClrTx/>
              <a:buFontTx/>
              <a:buNone/>
            </a:pPr>
            <a:r>
              <a:rPr lang="es-ES_tradnl"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y reaprovechamiento fácil.</a:t>
            </a:r>
          </a:p>
          <a:p>
            <a:pPr eaLnBrk="1">
              <a:buClrTx/>
              <a:buFontTx/>
              <a:buNone/>
            </a:pPr>
            <a:endParaRPr lang="es-ES_tradnl"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pPr eaLnBrk="1">
              <a:buClrTx/>
              <a:buFontTx/>
              <a:buNone/>
            </a:pPr>
            <a:r>
              <a:rPr lang="es-ES_tradnl"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El movimiento open data se está extendiendo por todo el mundo y la</a:t>
            </a:r>
          </a:p>
          <a:p>
            <a:pPr eaLnBrk="1">
              <a:buClrTx/>
              <a:buFontTx/>
              <a:buNone/>
            </a:pPr>
            <a:r>
              <a:rPr lang="es-ES_tradnl"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Administración se engloba dentro la cultura de cambio en la</a:t>
            </a:r>
          </a:p>
          <a:p>
            <a:pPr eaLnBrk="1">
              <a:buClrTx/>
              <a:buFontTx/>
              <a:buNone/>
            </a:pPr>
            <a:r>
              <a:rPr lang="es-ES_tradnl"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concepción, gestión y prestación del servicio público.</a:t>
            </a:r>
          </a:p>
          <a:p>
            <a:pPr eaLnBrk="1">
              <a:buClrTx/>
              <a:buFontTx/>
              <a:buNone/>
            </a:pPr>
            <a:endParaRPr lang="en-US" altLang="ca-ES" sz="2000" dirty="0">
              <a:solidFill>
                <a:schemeClr val="tx1">
                  <a:lumMod val="85000"/>
                </a:schemeClr>
              </a:solidFill>
              <a:latin typeface="ArialMT" pitchFamily="32" charset="0"/>
            </a:endParaRPr>
          </a:p>
          <a:p>
            <a:pPr eaLnBrk="1">
              <a:buClrTx/>
              <a:buFontTx/>
              <a:buNone/>
            </a:pPr>
            <a:endParaRPr lang="en-US" altLang="ca-ES" sz="2000" dirty="0">
              <a:solidFill>
                <a:schemeClr val="tx1">
                  <a:lumMod val="85000"/>
                </a:schemeClr>
              </a:solidFill>
              <a:latin typeface="ArialMT" pitchFamily="32" charset="0"/>
            </a:endParaRPr>
          </a:p>
          <a:p>
            <a:pPr eaLnBrk="1">
              <a:buClrTx/>
              <a:buFontTx/>
              <a:buNone/>
            </a:pPr>
            <a:r>
              <a:rPr lang="en-US" altLang="ca-ES" sz="800" dirty="0" err="1">
                <a:solidFill>
                  <a:schemeClr val="tx1">
                    <a:lumMod val="85000"/>
                  </a:schemeClr>
                </a:solidFill>
                <a:latin typeface="Arial-BoldMT" pitchFamily="32" charset="0"/>
              </a:rPr>
              <a:t>Fuente:Datos</a:t>
            </a:r>
            <a:r>
              <a:rPr lang="en-US" altLang="ca-ES" sz="800" dirty="0">
                <a:solidFill>
                  <a:schemeClr val="tx1">
                    <a:lumMod val="85000"/>
                  </a:schemeClr>
                </a:solidFill>
                <a:latin typeface="Arial-BoldMT" pitchFamily="32" charset="0"/>
              </a:rPr>
              <a:t> </a:t>
            </a:r>
            <a:r>
              <a:rPr lang="en-US" altLang="ca-ES" sz="800" dirty="0" err="1">
                <a:solidFill>
                  <a:schemeClr val="tx1">
                    <a:lumMod val="85000"/>
                  </a:schemeClr>
                </a:solidFill>
                <a:latin typeface="Arial-BoldMT" pitchFamily="32" charset="0"/>
              </a:rPr>
              <a:t>abiertos</a:t>
            </a:r>
            <a:r>
              <a:rPr lang="en-US" altLang="ca-ES" sz="800" dirty="0">
                <a:solidFill>
                  <a:schemeClr val="tx1">
                    <a:lumMod val="85000"/>
                  </a:schemeClr>
                </a:solidFill>
                <a:latin typeface="Arial-BoldMT" pitchFamily="32" charset="0"/>
              </a:rPr>
              <a:t> </a:t>
            </a:r>
            <a:r>
              <a:rPr lang="en-US" altLang="ca-ES" sz="800" dirty="0" err="1">
                <a:solidFill>
                  <a:schemeClr val="tx1">
                    <a:lumMod val="85000"/>
                  </a:schemeClr>
                </a:solidFill>
                <a:latin typeface="Arial-BoldMT" pitchFamily="32" charset="0"/>
              </a:rPr>
              <a:t>gencat</a:t>
            </a:r>
            <a:r>
              <a:rPr lang="en-US" altLang="ca-ES" sz="800" dirty="0">
                <a:solidFill>
                  <a:schemeClr val="tx1">
                    <a:lumMod val="85000"/>
                  </a:schemeClr>
                </a:solidFill>
                <a:latin typeface="Arial-BoldMT" pitchFamily="32" charset="0"/>
              </a:rPr>
              <a:t>. </a:t>
            </a:r>
            <a:r>
              <a:rPr lang="en-US" altLang="ca-ES" sz="800" dirty="0" err="1">
                <a:solidFill>
                  <a:schemeClr val="tx1">
                    <a:lumMod val="85000"/>
                  </a:schemeClr>
                </a:solidFill>
                <a:latin typeface="Arial-BoldMT" pitchFamily="32" charset="0"/>
              </a:rPr>
              <a:t>Dirección</a:t>
            </a:r>
            <a:r>
              <a:rPr lang="en-US" altLang="ca-ES" sz="800" dirty="0">
                <a:solidFill>
                  <a:schemeClr val="tx1">
                    <a:lumMod val="85000"/>
                  </a:schemeClr>
                </a:solidFill>
                <a:latin typeface="Arial-BoldMT" pitchFamily="32" charset="0"/>
              </a:rPr>
              <a:t> General de </a:t>
            </a:r>
            <a:r>
              <a:rPr lang="en-US" altLang="ca-ES" sz="800" dirty="0" err="1">
                <a:solidFill>
                  <a:schemeClr val="tx1">
                    <a:lumMod val="85000"/>
                  </a:schemeClr>
                </a:solidFill>
                <a:latin typeface="Arial-BoldMT" pitchFamily="32" charset="0"/>
              </a:rPr>
              <a:t>Atención</a:t>
            </a:r>
            <a:r>
              <a:rPr lang="en-US" altLang="ca-ES" sz="800" dirty="0">
                <a:solidFill>
                  <a:schemeClr val="tx1">
                    <a:lumMod val="85000"/>
                  </a:schemeClr>
                </a:solidFill>
                <a:latin typeface="Arial-BoldMT" pitchFamily="32" charset="0"/>
              </a:rPr>
              <a:t> </a:t>
            </a:r>
            <a:r>
              <a:rPr lang="en-US" altLang="ca-ES" sz="800" dirty="0" err="1">
                <a:solidFill>
                  <a:schemeClr val="tx1">
                    <a:lumMod val="85000"/>
                  </a:schemeClr>
                </a:solidFill>
                <a:latin typeface="Arial-BoldMT" pitchFamily="32" charset="0"/>
              </a:rPr>
              <a:t>Ciudadana</a:t>
            </a:r>
            <a:r>
              <a:rPr lang="en-US" altLang="ca-ES" sz="800" dirty="0">
                <a:solidFill>
                  <a:schemeClr val="tx1">
                    <a:lumMod val="85000"/>
                  </a:schemeClr>
                </a:solidFill>
                <a:latin typeface="Arial-BoldMT" pitchFamily="32" charset="0"/>
              </a:rPr>
              <a:t> y </a:t>
            </a:r>
            <a:r>
              <a:rPr lang="en-US" altLang="ca-ES" sz="800" dirty="0" err="1">
                <a:solidFill>
                  <a:schemeClr val="tx1">
                    <a:lumMod val="85000"/>
                  </a:schemeClr>
                </a:solidFill>
                <a:latin typeface="Arial-BoldMT" pitchFamily="32" charset="0"/>
              </a:rPr>
              <a:t>Difusión</a:t>
            </a:r>
            <a:r>
              <a:rPr lang="en-US" altLang="ca-ES" sz="800" dirty="0">
                <a:solidFill>
                  <a:schemeClr val="tx1">
                    <a:lumMod val="85000"/>
                  </a:schemeClr>
                </a:solidFill>
                <a:latin typeface="Arial-BoldMT" pitchFamily="32" charset="0"/>
              </a:rPr>
              <a:t>. </a:t>
            </a:r>
            <a:r>
              <a:rPr lang="en-US" altLang="ca-ES" sz="800" dirty="0" err="1">
                <a:solidFill>
                  <a:schemeClr val="tx1">
                    <a:lumMod val="85000"/>
                  </a:schemeClr>
                </a:solidFill>
                <a:latin typeface="ArialMT" pitchFamily="32" charset="0"/>
              </a:rPr>
              <a:t>Febrero</a:t>
            </a:r>
            <a:r>
              <a:rPr lang="en-US" altLang="ca-ES" sz="800" dirty="0">
                <a:solidFill>
                  <a:schemeClr val="tx1">
                    <a:lumMod val="85000"/>
                  </a:schemeClr>
                </a:solidFill>
                <a:latin typeface="ArialMT" pitchFamily="32" charset="0"/>
              </a:rPr>
              <a:t> de 2011</a:t>
            </a:r>
          </a:p>
        </p:txBody>
      </p:sp>
    </p:spTree>
    <p:extLst>
      <p:ext uri="{BB962C8B-B14F-4D97-AF65-F5344CB8AC3E}">
        <p14:creationId xmlns:p14="http://schemas.microsoft.com/office/powerpoint/2010/main" val="1125061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a:spLocks noChangeArrowheads="1"/>
          </p:cNvSpPr>
          <p:nvPr/>
        </p:nvSpPr>
        <p:spPr bwMode="auto">
          <a:xfrm>
            <a:off x="440108" y="1124744"/>
            <a:ext cx="8709025" cy="5622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defTabSz="457200" eaLnBrk="1" fontAlgn="base" hangingPunct="0">
              <a:lnSpc>
                <a:spcPct val="93000"/>
              </a:lnSpc>
              <a:spcBef>
                <a:spcPct val="0"/>
              </a:spcBef>
              <a:spcAft>
                <a:spcPct val="0"/>
              </a:spcAft>
              <a:buSzPct val="100000"/>
            </a:pPr>
            <a:r>
              <a:rPr lang="en-US" altLang="ca-ES" sz="2000" b="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En Europa y en Cataluña,</a:t>
            </a:r>
          </a:p>
          <a:p>
            <a:pPr defTabSz="457200" eaLnBrk="1" fontAlgn="base" hangingPunct="0">
              <a:lnSpc>
                <a:spcPct val="93000"/>
              </a:lnSpc>
              <a:spcBef>
                <a:spcPct val="0"/>
              </a:spcBef>
              <a:spcAft>
                <a:spcPct val="0"/>
              </a:spcAft>
              <a:buSzPct val="100000"/>
            </a:pPr>
            <a:r>
              <a:rPr lang="en-US" altLang="ca-ES" sz="2000" b="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open data = </a:t>
            </a:r>
            <a:r>
              <a:rPr lang="en-US" altLang="ca-ES" sz="2000" b="1"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reutilización</a:t>
            </a:r>
            <a:r>
              <a:rPr lang="en-US" altLang="ca-ES" sz="2000" b="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 RISP</a:t>
            </a:r>
          </a:p>
          <a:p>
            <a:pPr defTabSz="457200" eaLnBrk="1" fontAlgn="base" hangingPunct="0">
              <a:lnSpc>
                <a:spcPct val="93000"/>
              </a:lnSpc>
              <a:spcBef>
                <a:spcPct val="0"/>
              </a:spcBef>
              <a:spcAft>
                <a:spcPct val="0"/>
              </a:spcAft>
              <a:buSzPct val="100000"/>
            </a:pPr>
            <a:endParaRPr lang="en-US" altLang="ca-ES" sz="3300" dirty="0">
              <a:solidFill>
                <a:schemeClr val="tx1">
                  <a:lumMod val="85000"/>
                </a:schemeClr>
              </a:solidFill>
              <a:latin typeface="Arial-BoldMT" pitchFamily="32" charset="0"/>
            </a:endParaRPr>
          </a:p>
          <a:p>
            <a:pPr defTabSz="457200" eaLnBrk="1" fontAlgn="base" hangingPunct="0">
              <a:lnSpc>
                <a:spcPct val="93000"/>
              </a:lnSpc>
              <a:spcBef>
                <a:spcPct val="0"/>
              </a:spcBef>
              <a:spcAft>
                <a:spcPct val="0"/>
              </a:spcAft>
              <a:buSzPct val="100000"/>
            </a:pPr>
            <a:r>
              <a:rPr lang="en-US" altLang="ca-ES"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Reutilización</a:t>
            </a:r>
            <a:r>
              <a:rPr lang="en-US"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de la </a:t>
            </a:r>
            <a:r>
              <a:rPr lang="en-US" altLang="ca-ES"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información</a:t>
            </a:r>
            <a:r>
              <a:rPr lang="en-US"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del sector </a:t>
            </a:r>
            <a:r>
              <a:rPr lang="en-US" altLang="ca-ES"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público</a:t>
            </a:r>
            <a:r>
              <a:rPr lang="en-US"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(RISP): </a:t>
            </a:r>
            <a:r>
              <a:rPr lang="en-US" altLang="ca-ES"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uso</a:t>
            </a:r>
            <a:endParaRPr lang="en-US"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pPr defTabSz="457200" eaLnBrk="1" fontAlgn="base" hangingPunct="0">
              <a:lnSpc>
                <a:spcPct val="93000"/>
              </a:lnSpc>
              <a:spcBef>
                <a:spcPct val="0"/>
              </a:spcBef>
              <a:spcAft>
                <a:spcPct val="0"/>
              </a:spcAft>
              <a:buSzPct val="100000"/>
            </a:pPr>
            <a:r>
              <a:rPr lang="en-US" altLang="ca-ES"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que</a:t>
            </a:r>
            <a:r>
              <a:rPr lang="en-US"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a:t>
            </a:r>
            <a:r>
              <a:rPr lang="en-US" altLang="ca-ES"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pueden</a:t>
            </a:r>
            <a:r>
              <a:rPr lang="en-US"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a:t>
            </a:r>
            <a:r>
              <a:rPr lang="en-US" altLang="ca-ES"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hacer</a:t>
            </a:r>
            <a:r>
              <a:rPr lang="en-US"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a:t>
            </a:r>
            <a:r>
              <a:rPr lang="en-US" altLang="ca-ES"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las</a:t>
            </a:r>
            <a:r>
              <a:rPr lang="en-US"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personas, </a:t>
            </a:r>
            <a:r>
              <a:rPr lang="en-US" altLang="ca-ES"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organizaciones</a:t>
            </a:r>
            <a:r>
              <a:rPr lang="en-US"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y </a:t>
            </a:r>
            <a:r>
              <a:rPr lang="en-US" altLang="ca-ES"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empresas</a:t>
            </a:r>
            <a:endParaRPr lang="en-US"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pPr defTabSz="457200" eaLnBrk="1" fontAlgn="base" hangingPunct="0">
              <a:lnSpc>
                <a:spcPct val="93000"/>
              </a:lnSpc>
              <a:spcBef>
                <a:spcPct val="0"/>
              </a:spcBef>
              <a:spcAft>
                <a:spcPct val="0"/>
              </a:spcAft>
              <a:buSzPct val="100000"/>
            </a:pPr>
            <a:endParaRPr lang="en-US"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pPr defTabSz="457200" eaLnBrk="1" fontAlgn="base" hangingPunct="0">
              <a:lnSpc>
                <a:spcPct val="93000"/>
              </a:lnSpc>
              <a:spcBef>
                <a:spcPct val="0"/>
              </a:spcBef>
              <a:spcAft>
                <a:spcPct val="0"/>
              </a:spcAft>
              <a:buSzPct val="100000"/>
            </a:pPr>
            <a:endParaRPr lang="en-US"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pPr defTabSz="457200" eaLnBrk="1" fontAlgn="base" hangingPunct="0">
              <a:lnSpc>
                <a:spcPct val="93000"/>
              </a:lnSpc>
              <a:spcBef>
                <a:spcPct val="0"/>
              </a:spcBef>
              <a:spcAft>
                <a:spcPct val="0"/>
              </a:spcAft>
              <a:buSzPct val="100000"/>
            </a:pPr>
            <a:r>
              <a:rPr lang="en-US"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Base legal:</a:t>
            </a:r>
          </a:p>
          <a:p>
            <a:pPr defTabSz="457200" eaLnBrk="1" fontAlgn="base" hangingPunct="0">
              <a:lnSpc>
                <a:spcPct val="93000"/>
              </a:lnSpc>
              <a:spcBef>
                <a:spcPct val="0"/>
              </a:spcBef>
              <a:spcAft>
                <a:spcPct val="0"/>
              </a:spcAft>
              <a:buSzPct val="100000"/>
            </a:pPr>
            <a:r>
              <a:rPr lang="en-US"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Ley 37/2007, de RISP (+ </a:t>
            </a:r>
            <a:r>
              <a:rPr lang="en-US" altLang="ca-ES"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Directiva</a:t>
            </a:r>
            <a:r>
              <a:rPr lang="en-US"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2003/98/CE)</a:t>
            </a:r>
          </a:p>
          <a:p>
            <a:pPr defTabSz="457200" eaLnBrk="1" fontAlgn="base" hangingPunct="0">
              <a:lnSpc>
                <a:spcPct val="93000"/>
              </a:lnSpc>
              <a:spcBef>
                <a:spcPct val="0"/>
              </a:spcBef>
              <a:spcAft>
                <a:spcPct val="0"/>
              </a:spcAft>
              <a:buSzPct val="100000"/>
            </a:pPr>
            <a:endParaRPr lang="en-US"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pPr defTabSz="457200" eaLnBrk="1" fontAlgn="base" hangingPunct="0">
              <a:lnSpc>
                <a:spcPct val="93000"/>
              </a:lnSpc>
              <a:spcBef>
                <a:spcPct val="0"/>
              </a:spcBef>
              <a:spcAft>
                <a:spcPct val="0"/>
              </a:spcAft>
              <a:buSzPct val="100000"/>
            </a:pPr>
            <a:r>
              <a:rPr lang="en-US"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Ley 20/2010 del </a:t>
            </a:r>
            <a:r>
              <a:rPr lang="en-US" altLang="ca-ES"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uso</a:t>
            </a:r>
            <a:r>
              <a:rPr lang="en-US"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de los </a:t>
            </a:r>
            <a:r>
              <a:rPr lang="en-US" altLang="ca-ES"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medios</a:t>
            </a:r>
            <a:r>
              <a:rPr lang="en-US"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a:t>
            </a:r>
            <a:r>
              <a:rPr lang="en-US" altLang="ca-ES"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electrónicos</a:t>
            </a:r>
            <a:r>
              <a:rPr lang="en-US"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en el sector</a:t>
            </a:r>
          </a:p>
          <a:p>
            <a:pPr defTabSz="457200" eaLnBrk="1" fontAlgn="base" hangingPunct="0">
              <a:lnSpc>
                <a:spcPct val="93000"/>
              </a:lnSpc>
              <a:spcBef>
                <a:spcPct val="0"/>
              </a:spcBef>
              <a:spcAft>
                <a:spcPct val="0"/>
              </a:spcAft>
              <a:buSzPct val="100000"/>
            </a:pPr>
            <a:r>
              <a:rPr lang="en-US" altLang="ca-ES"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público</a:t>
            </a:r>
            <a:r>
              <a:rPr lang="en-US"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de Cataluña</a:t>
            </a:r>
          </a:p>
          <a:p>
            <a:pPr defTabSz="457200" eaLnBrk="1" fontAlgn="base" hangingPunct="0">
              <a:lnSpc>
                <a:spcPct val="93000"/>
              </a:lnSpc>
              <a:spcBef>
                <a:spcPct val="0"/>
              </a:spcBef>
              <a:spcAft>
                <a:spcPct val="0"/>
              </a:spcAft>
              <a:buSzPct val="100000"/>
            </a:pPr>
            <a:endParaRPr lang="en-US" altLang="ca-ES" sz="2200" dirty="0">
              <a:solidFill>
                <a:schemeClr val="tx1">
                  <a:lumMod val="85000"/>
                </a:schemeClr>
              </a:solidFill>
              <a:latin typeface="ArialMT" pitchFamily="32" charset="0"/>
            </a:endParaRPr>
          </a:p>
          <a:p>
            <a:pPr defTabSz="457200" eaLnBrk="1" fontAlgn="base" hangingPunct="0">
              <a:lnSpc>
                <a:spcPct val="93000"/>
              </a:lnSpc>
              <a:spcBef>
                <a:spcPct val="0"/>
              </a:spcBef>
              <a:spcAft>
                <a:spcPct val="0"/>
              </a:spcAft>
              <a:buSzPct val="100000"/>
            </a:pPr>
            <a:endParaRPr lang="en-US" altLang="ca-ES" sz="2200" dirty="0">
              <a:solidFill>
                <a:schemeClr val="tx1">
                  <a:lumMod val="85000"/>
                </a:schemeClr>
              </a:solidFill>
              <a:latin typeface="ArialMT" pitchFamily="32" charset="0"/>
            </a:endParaRPr>
          </a:p>
          <a:p>
            <a:pPr defTabSz="457200" eaLnBrk="1" fontAlgn="base" hangingPunct="0">
              <a:lnSpc>
                <a:spcPct val="93000"/>
              </a:lnSpc>
              <a:spcBef>
                <a:spcPct val="0"/>
              </a:spcBef>
              <a:spcAft>
                <a:spcPct val="0"/>
              </a:spcAft>
              <a:buSzPct val="100000"/>
            </a:pPr>
            <a:endParaRPr lang="en-US" altLang="ca-ES" sz="2200" dirty="0">
              <a:solidFill>
                <a:schemeClr val="tx1">
                  <a:lumMod val="85000"/>
                </a:schemeClr>
              </a:solidFill>
              <a:latin typeface="ArialMT" pitchFamily="32" charset="0"/>
            </a:endParaRPr>
          </a:p>
          <a:p>
            <a:pPr defTabSz="457200" eaLnBrk="1" fontAlgn="base" hangingPunct="0">
              <a:lnSpc>
                <a:spcPct val="93000"/>
              </a:lnSpc>
              <a:spcBef>
                <a:spcPct val="0"/>
              </a:spcBef>
              <a:spcAft>
                <a:spcPct val="0"/>
              </a:spcAft>
              <a:buSzPct val="100000"/>
            </a:pPr>
            <a:r>
              <a:rPr lang="en-US" altLang="ca-ES" sz="800" dirty="0" err="1">
                <a:solidFill>
                  <a:schemeClr val="tx1">
                    <a:lumMod val="85000"/>
                  </a:schemeClr>
                </a:solidFill>
                <a:latin typeface="Arial-BoldMT" pitchFamily="32" charset="0"/>
              </a:rPr>
              <a:t>Fuente:Datos</a:t>
            </a:r>
            <a:r>
              <a:rPr lang="en-US" altLang="ca-ES" sz="800" dirty="0">
                <a:solidFill>
                  <a:schemeClr val="tx1">
                    <a:lumMod val="85000"/>
                  </a:schemeClr>
                </a:solidFill>
                <a:latin typeface="Arial-BoldMT" pitchFamily="32" charset="0"/>
              </a:rPr>
              <a:t> </a:t>
            </a:r>
            <a:r>
              <a:rPr lang="en-US" altLang="ca-ES" sz="800" dirty="0" err="1">
                <a:solidFill>
                  <a:schemeClr val="tx1">
                    <a:lumMod val="85000"/>
                  </a:schemeClr>
                </a:solidFill>
                <a:latin typeface="Arial-BoldMT" pitchFamily="32" charset="0"/>
              </a:rPr>
              <a:t>abiertos</a:t>
            </a:r>
            <a:r>
              <a:rPr lang="en-US" altLang="ca-ES" sz="800" dirty="0">
                <a:solidFill>
                  <a:schemeClr val="tx1">
                    <a:lumMod val="85000"/>
                  </a:schemeClr>
                </a:solidFill>
                <a:latin typeface="Arial-BoldMT" pitchFamily="32" charset="0"/>
              </a:rPr>
              <a:t> </a:t>
            </a:r>
            <a:r>
              <a:rPr lang="en-US" altLang="ca-ES" sz="800" dirty="0" err="1">
                <a:solidFill>
                  <a:schemeClr val="tx1">
                    <a:lumMod val="85000"/>
                  </a:schemeClr>
                </a:solidFill>
                <a:latin typeface="Arial-BoldMT" pitchFamily="32" charset="0"/>
              </a:rPr>
              <a:t>gencat</a:t>
            </a:r>
            <a:r>
              <a:rPr lang="en-US" altLang="ca-ES" sz="800" dirty="0">
                <a:solidFill>
                  <a:schemeClr val="tx1">
                    <a:lumMod val="85000"/>
                  </a:schemeClr>
                </a:solidFill>
                <a:latin typeface="Arial-BoldMT" pitchFamily="32" charset="0"/>
              </a:rPr>
              <a:t>. </a:t>
            </a:r>
            <a:r>
              <a:rPr lang="en-US" altLang="ca-ES" sz="800" dirty="0" err="1">
                <a:solidFill>
                  <a:schemeClr val="tx1">
                    <a:lumMod val="85000"/>
                  </a:schemeClr>
                </a:solidFill>
                <a:latin typeface="Arial-BoldMT" pitchFamily="32" charset="0"/>
              </a:rPr>
              <a:t>Dirección</a:t>
            </a:r>
            <a:r>
              <a:rPr lang="en-US" altLang="ca-ES" sz="800" dirty="0">
                <a:solidFill>
                  <a:schemeClr val="tx1">
                    <a:lumMod val="85000"/>
                  </a:schemeClr>
                </a:solidFill>
                <a:latin typeface="Arial-BoldMT" pitchFamily="32" charset="0"/>
              </a:rPr>
              <a:t> General de </a:t>
            </a:r>
            <a:r>
              <a:rPr lang="en-US" altLang="ca-ES" sz="800" dirty="0" err="1">
                <a:solidFill>
                  <a:schemeClr val="tx1">
                    <a:lumMod val="85000"/>
                  </a:schemeClr>
                </a:solidFill>
                <a:latin typeface="Arial-BoldMT" pitchFamily="32" charset="0"/>
              </a:rPr>
              <a:t>Atención</a:t>
            </a:r>
            <a:r>
              <a:rPr lang="en-US" altLang="ca-ES" sz="800" dirty="0">
                <a:solidFill>
                  <a:schemeClr val="tx1">
                    <a:lumMod val="85000"/>
                  </a:schemeClr>
                </a:solidFill>
                <a:latin typeface="Arial-BoldMT" pitchFamily="32" charset="0"/>
              </a:rPr>
              <a:t> </a:t>
            </a:r>
            <a:r>
              <a:rPr lang="en-US" altLang="ca-ES" sz="800" dirty="0" err="1">
                <a:solidFill>
                  <a:schemeClr val="tx1">
                    <a:lumMod val="85000"/>
                  </a:schemeClr>
                </a:solidFill>
                <a:latin typeface="Arial-BoldMT" pitchFamily="32" charset="0"/>
              </a:rPr>
              <a:t>Ciudadana</a:t>
            </a:r>
            <a:r>
              <a:rPr lang="en-US" altLang="ca-ES" sz="800" dirty="0">
                <a:solidFill>
                  <a:schemeClr val="tx1">
                    <a:lumMod val="85000"/>
                  </a:schemeClr>
                </a:solidFill>
                <a:latin typeface="Arial-BoldMT" pitchFamily="32" charset="0"/>
              </a:rPr>
              <a:t> y </a:t>
            </a:r>
            <a:r>
              <a:rPr lang="en-US" altLang="ca-ES" sz="800" dirty="0" err="1">
                <a:solidFill>
                  <a:schemeClr val="tx1">
                    <a:lumMod val="85000"/>
                  </a:schemeClr>
                </a:solidFill>
                <a:latin typeface="Arial-BoldMT" pitchFamily="32" charset="0"/>
              </a:rPr>
              <a:t>Difusión</a:t>
            </a:r>
            <a:r>
              <a:rPr lang="en-US" altLang="ca-ES" sz="800" dirty="0">
                <a:solidFill>
                  <a:schemeClr val="tx1">
                    <a:lumMod val="85000"/>
                  </a:schemeClr>
                </a:solidFill>
                <a:latin typeface="Arial-BoldMT" pitchFamily="32" charset="0"/>
              </a:rPr>
              <a:t>. </a:t>
            </a:r>
            <a:r>
              <a:rPr lang="en-US" altLang="ca-ES" sz="800" dirty="0" err="1">
                <a:solidFill>
                  <a:schemeClr val="tx1">
                    <a:lumMod val="85000"/>
                  </a:schemeClr>
                </a:solidFill>
                <a:latin typeface="ArialMT" pitchFamily="32" charset="0"/>
              </a:rPr>
              <a:t>Febrero</a:t>
            </a:r>
            <a:r>
              <a:rPr lang="en-US" altLang="ca-ES" sz="800" dirty="0">
                <a:solidFill>
                  <a:schemeClr val="tx1">
                    <a:lumMod val="85000"/>
                  </a:schemeClr>
                </a:solidFill>
                <a:latin typeface="ArialMT" pitchFamily="32" charset="0"/>
              </a:rPr>
              <a:t> de 2011</a:t>
            </a:r>
          </a:p>
        </p:txBody>
      </p:sp>
      <p:sp>
        <p:nvSpPr>
          <p:cNvPr id="3" name="TextBox 2"/>
          <p:cNvSpPr txBox="1"/>
          <p:nvPr/>
        </p:nvSpPr>
        <p:spPr>
          <a:xfrm>
            <a:off x="263829" y="374791"/>
            <a:ext cx="3744936"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Datos Abiertos (Open Data)</a:t>
            </a:r>
          </a:p>
        </p:txBody>
      </p:sp>
    </p:spTree>
    <p:extLst>
      <p:ext uri="{BB962C8B-B14F-4D97-AF65-F5344CB8AC3E}">
        <p14:creationId xmlns:p14="http://schemas.microsoft.com/office/powerpoint/2010/main" val="34535898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a:spLocks noChangeArrowheads="1"/>
          </p:cNvSpPr>
          <p:nvPr/>
        </p:nvSpPr>
        <p:spPr bwMode="auto">
          <a:xfrm>
            <a:off x="789683" y="2833712"/>
            <a:ext cx="706755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6264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algn="just" eaLnBrk="1">
              <a:spcBef>
                <a:spcPts val="400"/>
              </a:spcBef>
              <a:buClrTx/>
              <a:buFontTx/>
              <a:buNone/>
            </a:pPr>
            <a:r>
              <a:rPr lang="es-ES" altLang="ca-ES" sz="2000" b="1">
                <a:solidFill>
                  <a:srgbClr val="FFC000"/>
                </a:solidFill>
                <a:latin typeface="Tahoma" panose="020B0604030504040204" pitchFamily="34" charset="0"/>
                <a:ea typeface="Tahoma" panose="020B0604030504040204" pitchFamily="34" charset="0"/>
                <a:cs typeface="Tahoma" panose="020B0604030504040204" pitchFamily="34" charset="0"/>
              </a:rPr>
              <a:t>Modelo Kundra.</a:t>
            </a:r>
            <a:r>
              <a:rPr lang="es-ES" altLang="ca-ES" sz="2000">
                <a:solidFill>
                  <a:srgbClr val="FFC000"/>
                </a:solidFill>
                <a:latin typeface="Tahoma" panose="020B0604030504040204" pitchFamily="34" charset="0"/>
                <a:ea typeface="Tahoma" panose="020B0604030504040204" pitchFamily="34" charset="0"/>
                <a:cs typeface="Tahoma" panose="020B0604030504040204" pitchFamily="34" charset="0"/>
              </a:rPr>
              <a:t> Pone el foco en liberar conjuntos de datos, </a:t>
            </a:r>
            <a:br>
              <a:rPr lang="es-ES" altLang="ca-ES" sz="2000">
                <a:solidFill>
                  <a:srgbClr val="FFC000"/>
                </a:solidFill>
                <a:latin typeface="Tahoma" panose="020B0604030504040204" pitchFamily="34" charset="0"/>
                <a:ea typeface="Tahoma" panose="020B0604030504040204" pitchFamily="34" charset="0"/>
                <a:cs typeface="Tahoma" panose="020B0604030504040204" pitchFamily="34" charset="0"/>
              </a:rPr>
            </a:br>
            <a:r>
              <a:rPr lang="es-ES" altLang="ca-ES" sz="2000">
                <a:solidFill>
                  <a:srgbClr val="FFC000"/>
                </a:solidFill>
                <a:latin typeface="Tahoma" panose="020B0604030504040204" pitchFamily="34" charset="0"/>
                <a:ea typeface="Tahoma" panose="020B0604030504040204" pitchFamily="34" charset="0"/>
                <a:cs typeface="Tahoma" panose="020B0604030504040204" pitchFamily="34" charset="0"/>
              </a:rPr>
              <a:t>en cualquier formato mínimamente estructurado.</a:t>
            </a:r>
          </a:p>
        </p:txBody>
      </p:sp>
      <p:sp>
        <p:nvSpPr>
          <p:cNvPr id="3" name="Text Box 2"/>
          <p:cNvSpPr txBox="1">
            <a:spLocks noChangeArrowheads="1"/>
          </p:cNvSpPr>
          <p:nvPr/>
        </p:nvSpPr>
        <p:spPr bwMode="auto">
          <a:xfrm>
            <a:off x="836416" y="5271417"/>
            <a:ext cx="81946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6264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algn="just" eaLnBrk="1" hangingPunct="1">
              <a:spcBef>
                <a:spcPts val="400"/>
              </a:spcBef>
              <a:buClrTx/>
              <a:buFontTx/>
              <a:buNone/>
            </a:pPr>
            <a:r>
              <a:rPr lang="es-ES" altLang="ca-ES" sz="2000" b="1" dirty="0">
                <a:solidFill>
                  <a:srgbClr val="FFC000"/>
                </a:solidFill>
                <a:latin typeface="Tahoma" panose="020B0604030504040204" pitchFamily="34" charset="0"/>
                <a:ea typeface="Tahoma" panose="020B0604030504040204" pitchFamily="34" charset="0"/>
                <a:cs typeface="Tahoma" panose="020B0604030504040204" pitchFamily="34" charset="0"/>
              </a:rPr>
              <a:t>Modelo </a:t>
            </a:r>
            <a:r>
              <a:rPr lang="es-ES" altLang="ca-ES" sz="2000" b="1" dirty="0" err="1">
                <a:solidFill>
                  <a:srgbClr val="FFC000"/>
                </a:solidFill>
                <a:latin typeface="Tahoma" panose="020B0604030504040204" pitchFamily="34" charset="0"/>
                <a:ea typeface="Tahoma" panose="020B0604030504040204" pitchFamily="34" charset="0"/>
                <a:cs typeface="Tahoma" panose="020B0604030504040204" pitchFamily="34" charset="0"/>
              </a:rPr>
              <a:t>Berners</a:t>
            </a:r>
            <a:r>
              <a:rPr lang="es-ES" altLang="ca-ES" sz="2000" b="1" dirty="0">
                <a:solidFill>
                  <a:srgbClr val="FFC000"/>
                </a:solidFill>
                <a:latin typeface="Tahoma" panose="020B0604030504040204" pitchFamily="34" charset="0"/>
                <a:ea typeface="Tahoma" panose="020B0604030504040204" pitchFamily="34" charset="0"/>
                <a:cs typeface="Tahoma" panose="020B0604030504040204" pitchFamily="34" charset="0"/>
              </a:rPr>
              <a:t>-Lee.</a:t>
            </a:r>
            <a:r>
              <a:rPr lang="es-ES" altLang="ca-ES" sz="2000" dirty="0">
                <a:solidFill>
                  <a:srgbClr val="FFC000"/>
                </a:solidFill>
                <a:latin typeface="Tahoma" panose="020B0604030504040204" pitchFamily="34" charset="0"/>
                <a:ea typeface="Tahoma" panose="020B0604030504040204" pitchFamily="34" charset="0"/>
                <a:cs typeface="Tahoma" panose="020B0604030504040204" pitchFamily="34" charset="0"/>
              </a:rPr>
              <a:t> Hace un esfuerzo adicional por contribuir a la generación de </a:t>
            </a:r>
            <a:r>
              <a:rPr lang="es-ES" altLang="ca-ES" sz="2000" i="1" dirty="0" err="1">
                <a:solidFill>
                  <a:srgbClr val="FFC000"/>
                </a:solidFill>
                <a:latin typeface="Tahoma" panose="020B0604030504040204" pitchFamily="34" charset="0"/>
                <a:ea typeface="Tahoma" panose="020B0604030504040204" pitchFamily="34" charset="0"/>
                <a:cs typeface="Tahoma" panose="020B0604030504040204" pitchFamily="34" charset="0"/>
              </a:rPr>
              <a:t>Linked</a:t>
            </a:r>
            <a:r>
              <a:rPr lang="es-ES" altLang="ca-ES" sz="2000" i="1" dirty="0">
                <a:solidFill>
                  <a:srgbClr val="FFC000"/>
                </a:solidFill>
                <a:latin typeface="Tahoma" panose="020B0604030504040204" pitchFamily="34" charset="0"/>
                <a:ea typeface="Tahoma" panose="020B0604030504040204" pitchFamily="34" charset="0"/>
                <a:cs typeface="Tahoma" panose="020B0604030504040204" pitchFamily="34" charset="0"/>
              </a:rPr>
              <a:t> Data</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4220" y="1700237"/>
            <a:ext cx="53879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219" y="3837632"/>
            <a:ext cx="5387975"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 name="Text Box 5"/>
          <p:cNvSpPr txBox="1">
            <a:spLocks noChangeArrowheads="1"/>
          </p:cNvSpPr>
          <p:nvPr/>
        </p:nvSpPr>
        <p:spPr bwMode="auto">
          <a:xfrm>
            <a:off x="251520" y="895375"/>
            <a:ext cx="8229600"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algn="ctr" eaLnBrk="1">
              <a:lnSpc>
                <a:spcPct val="100000"/>
              </a:lnSpc>
              <a:buClrTx/>
              <a:buFontTx/>
              <a:buNone/>
            </a:pPr>
            <a:r>
              <a:rPr lang="en-US" altLang="ca-ES" sz="2000" b="1">
                <a:solidFill>
                  <a:srgbClr val="FFC000"/>
                </a:solidFill>
                <a:latin typeface="Tahoma" panose="020B0604030504040204" pitchFamily="34" charset="0"/>
                <a:ea typeface="Tahoma" panose="020B0604030504040204" pitchFamily="34" charset="0"/>
                <a:cs typeface="Tahoma" panose="020B0604030504040204" pitchFamily="34" charset="0"/>
              </a:rPr>
              <a:t>Open data: Modelos</a:t>
            </a:r>
          </a:p>
        </p:txBody>
      </p:sp>
      <p:sp>
        <p:nvSpPr>
          <p:cNvPr id="7" name="TextBox 6"/>
          <p:cNvSpPr txBox="1"/>
          <p:nvPr/>
        </p:nvSpPr>
        <p:spPr>
          <a:xfrm>
            <a:off x="263829" y="374791"/>
            <a:ext cx="3744936"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Datos Abiertos (Open Data)</a:t>
            </a:r>
          </a:p>
        </p:txBody>
      </p:sp>
    </p:spTree>
    <p:extLst>
      <p:ext uri="{BB962C8B-B14F-4D97-AF65-F5344CB8AC3E}">
        <p14:creationId xmlns:p14="http://schemas.microsoft.com/office/powerpoint/2010/main" val="27098180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374791"/>
            <a:ext cx="3744936"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Datos Abiertos (Open Data)</a:t>
            </a:r>
          </a:p>
        </p:txBody>
      </p:sp>
      <p:pic>
        <p:nvPicPr>
          <p:cNvPr id="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63" y="2738584"/>
            <a:ext cx="2708129" cy="2708129"/>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5039" y="1984715"/>
            <a:ext cx="5489450" cy="3593759"/>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2103438" y="6341268"/>
            <a:ext cx="7026496" cy="250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eaLnBrk="1" hangingPunct="1">
              <a:buClrTx/>
              <a:buFontTx/>
              <a:buNone/>
            </a:pPr>
            <a:r>
              <a:rPr lang="es-ES" altLang="ca-ES" sz="1000">
                <a:solidFill>
                  <a:srgbClr val="000000"/>
                </a:solidFill>
              </a:rPr>
              <a:t>http://www.w3c.es/Presentaciones/2011/0317-geoInteroperabilidad-MA/0317-geoInteroperabilidad-MA.pdf</a:t>
            </a:r>
          </a:p>
        </p:txBody>
      </p:sp>
    </p:spTree>
    <p:extLst>
      <p:ext uri="{BB962C8B-B14F-4D97-AF65-F5344CB8AC3E}">
        <p14:creationId xmlns:p14="http://schemas.microsoft.com/office/powerpoint/2010/main" val="19784712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1560" y="1268760"/>
            <a:ext cx="6912768" cy="2308324"/>
          </a:xfrm>
          <a:prstGeom prst="rect">
            <a:avLst/>
          </a:prstGeom>
        </p:spPr>
        <p:txBody>
          <a:bodyPr wrap="square">
            <a:spAutoFit/>
          </a:bodyPr>
          <a:lstStyle/>
          <a:p>
            <a:r>
              <a:rPr lang="ca-ES" b="1" i="1" dirty="0" err="1">
                <a:latin typeface="Tahoma" panose="020B0604030504040204" pitchFamily="34" charset="0"/>
                <a:ea typeface="Tahoma" panose="020B0604030504040204" pitchFamily="34" charset="0"/>
                <a:cs typeface="Tahoma" panose="020B0604030504040204" pitchFamily="34" charset="0"/>
              </a:rPr>
              <a:t>Algunos</a:t>
            </a:r>
            <a:r>
              <a:rPr lang="ca-ES" b="1" i="1" dirty="0">
                <a:latin typeface="Tahoma" panose="020B0604030504040204" pitchFamily="34" charset="0"/>
                <a:ea typeface="Tahoma" panose="020B0604030504040204" pitchFamily="34" charset="0"/>
                <a:cs typeface="Tahoma" panose="020B0604030504040204" pitchFamily="34" charset="0"/>
              </a:rPr>
              <a:t> </a:t>
            </a:r>
            <a:r>
              <a:rPr lang="ca-ES" b="1" i="1" dirty="0" err="1">
                <a:latin typeface="Tahoma" panose="020B0604030504040204" pitchFamily="34" charset="0"/>
                <a:ea typeface="Tahoma" panose="020B0604030504040204" pitchFamily="34" charset="0"/>
                <a:cs typeface="Tahoma" panose="020B0604030504040204" pitchFamily="34" charset="0"/>
              </a:rPr>
              <a:t>Ejemplos</a:t>
            </a:r>
            <a:r>
              <a:rPr lang="ca-ES" b="1" i="1" dirty="0">
                <a:latin typeface="Tahoma" panose="020B0604030504040204" pitchFamily="34" charset="0"/>
                <a:ea typeface="Tahoma" panose="020B0604030504040204" pitchFamily="34" charset="0"/>
                <a:cs typeface="Tahoma" panose="020B0604030504040204" pitchFamily="34" charset="0"/>
              </a:rPr>
              <a:t> de </a:t>
            </a:r>
            <a:r>
              <a:rPr lang="ca-ES" b="1" i="1" dirty="0" err="1">
                <a:latin typeface="Tahoma" panose="020B0604030504040204" pitchFamily="34" charset="0"/>
                <a:ea typeface="Tahoma" panose="020B0604030504040204" pitchFamily="34" charset="0"/>
                <a:cs typeface="Tahoma" panose="020B0604030504040204" pitchFamily="34" charset="0"/>
              </a:rPr>
              <a:t>OpenData</a:t>
            </a:r>
            <a:endParaRPr lang="ca-ES" b="1" i="1" dirty="0">
              <a:latin typeface="Tahoma" panose="020B0604030504040204" pitchFamily="34" charset="0"/>
              <a:ea typeface="Tahoma" panose="020B0604030504040204" pitchFamily="34" charset="0"/>
              <a:cs typeface="Tahoma" panose="020B0604030504040204" pitchFamily="34" charset="0"/>
            </a:endParaRPr>
          </a:p>
          <a:p>
            <a:endParaRPr lang="ca-ES" dirty="0">
              <a:latin typeface="Tahoma" panose="020B0604030504040204" pitchFamily="34" charset="0"/>
              <a:ea typeface="Tahoma" panose="020B0604030504040204" pitchFamily="34" charset="0"/>
              <a:cs typeface="Tahoma" panose="020B0604030504040204" pitchFamily="34" charset="0"/>
            </a:endParaRPr>
          </a:p>
          <a:p>
            <a:r>
              <a:rPr lang="ca-ES" dirty="0">
                <a:latin typeface="Tahoma" panose="020B0604030504040204" pitchFamily="34" charset="0"/>
                <a:ea typeface="Tahoma" panose="020B0604030504040204" pitchFamily="34" charset="0"/>
                <a:cs typeface="Tahoma" panose="020B0604030504040204" pitchFamily="34" charset="0"/>
                <a:hlinkClick r:id="rId2"/>
              </a:rPr>
              <a:t>http://www.data.gov/</a:t>
            </a:r>
            <a:endParaRPr lang="ca-ES" dirty="0">
              <a:latin typeface="Tahoma" panose="020B0604030504040204" pitchFamily="34" charset="0"/>
              <a:ea typeface="Tahoma" panose="020B0604030504040204" pitchFamily="34" charset="0"/>
              <a:cs typeface="Tahoma" panose="020B0604030504040204" pitchFamily="34" charset="0"/>
            </a:endParaRPr>
          </a:p>
          <a:p>
            <a:endParaRPr lang="ca-ES" b="1" i="1" dirty="0">
              <a:latin typeface="Tahoma" panose="020B0604030504040204" pitchFamily="34" charset="0"/>
              <a:ea typeface="Tahoma" panose="020B0604030504040204" pitchFamily="34" charset="0"/>
              <a:cs typeface="Tahoma" panose="020B0604030504040204" pitchFamily="34" charset="0"/>
            </a:endParaRPr>
          </a:p>
          <a:p>
            <a:r>
              <a:rPr lang="ca-ES" dirty="0">
                <a:latin typeface="Tahoma" panose="020B0604030504040204" pitchFamily="34" charset="0"/>
                <a:ea typeface="Tahoma" panose="020B0604030504040204" pitchFamily="34" charset="0"/>
                <a:cs typeface="Tahoma" panose="020B0604030504040204" pitchFamily="34" charset="0"/>
                <a:hlinkClick r:id="rId3"/>
              </a:rPr>
              <a:t>http://dadesobertes.gencat.cat/ca/</a:t>
            </a:r>
            <a:endParaRPr lang="ca-ES" dirty="0">
              <a:latin typeface="Tahoma" panose="020B0604030504040204" pitchFamily="34" charset="0"/>
              <a:ea typeface="Tahoma" panose="020B0604030504040204" pitchFamily="34" charset="0"/>
              <a:cs typeface="Tahoma" panose="020B0604030504040204" pitchFamily="34" charset="0"/>
            </a:endParaRPr>
          </a:p>
          <a:p>
            <a:endParaRPr lang="ca-ES" dirty="0">
              <a:latin typeface="Tahoma" panose="020B0604030504040204" pitchFamily="34" charset="0"/>
              <a:ea typeface="Tahoma" panose="020B0604030504040204" pitchFamily="34" charset="0"/>
              <a:cs typeface="Tahoma" panose="020B0604030504040204" pitchFamily="34" charset="0"/>
            </a:endParaRPr>
          </a:p>
          <a:p>
            <a:r>
              <a:rPr lang="ca-ES" dirty="0">
                <a:latin typeface="Tahoma" panose="020B0604030504040204" pitchFamily="34" charset="0"/>
                <a:ea typeface="Tahoma" panose="020B0604030504040204" pitchFamily="34" charset="0"/>
                <a:cs typeface="Tahoma" panose="020B0604030504040204" pitchFamily="34" charset="0"/>
                <a:hlinkClick r:id="rId4"/>
              </a:rPr>
              <a:t>http://datos.gob.es/</a:t>
            </a:r>
            <a:endParaRPr lang="ca-ES" dirty="0">
              <a:latin typeface="Tahoma" panose="020B0604030504040204" pitchFamily="34" charset="0"/>
              <a:ea typeface="Tahoma" panose="020B0604030504040204" pitchFamily="34" charset="0"/>
              <a:cs typeface="Tahoma" panose="020B0604030504040204" pitchFamily="34" charset="0"/>
            </a:endParaRPr>
          </a:p>
          <a:p>
            <a:endParaRPr lang="ca-ES" dirty="0">
              <a:latin typeface="Tahoma" panose="020B0604030504040204" pitchFamily="34" charset="0"/>
              <a:ea typeface="Tahoma" panose="020B0604030504040204" pitchFamily="34" charset="0"/>
              <a:cs typeface="Tahoma" panose="020B0604030504040204" pitchFamily="34" charset="0"/>
            </a:endParaRPr>
          </a:p>
        </p:txBody>
      </p:sp>
      <p:sp>
        <p:nvSpPr>
          <p:cNvPr id="3" name="TextBox 2"/>
          <p:cNvSpPr txBox="1"/>
          <p:nvPr/>
        </p:nvSpPr>
        <p:spPr>
          <a:xfrm>
            <a:off x="263829" y="374791"/>
            <a:ext cx="3744936"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Datos Abiertos (Open Data)</a:t>
            </a:r>
          </a:p>
        </p:txBody>
      </p:sp>
    </p:spTree>
    <p:extLst>
      <p:ext uri="{BB962C8B-B14F-4D97-AF65-F5344CB8AC3E}">
        <p14:creationId xmlns:p14="http://schemas.microsoft.com/office/powerpoint/2010/main" val="21777307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11560" y="1052736"/>
            <a:ext cx="7704856" cy="5005216"/>
          </a:xfrm>
          <a:prstGeom prst="rect">
            <a:avLst/>
          </a:prstGeom>
        </p:spPr>
        <p:txBody>
          <a:bodyPr wrap="square">
            <a:spAutoFit/>
          </a:bodyPr>
          <a:lstStyle/>
          <a:p>
            <a:pPr algn="just">
              <a:lnSpc>
                <a:spcPct val="160000"/>
              </a:lnSpc>
              <a:spcBef>
                <a:spcPts val="300"/>
              </a:spcBef>
              <a:spcAft>
                <a:spcPts val="750"/>
              </a:spcAft>
            </a:pPr>
            <a:r>
              <a:rPr lang="ca-ES" altLang="ca-ES" dirty="0">
                <a:solidFill>
                  <a:srgbClr val="FFC000"/>
                </a:solidFill>
                <a:latin typeface="Tahoma" panose="020B0604030504040204" pitchFamily="34" charset="0"/>
                <a:ea typeface="Tahoma" panose="020B0604030504040204" pitchFamily="34" charset="0"/>
                <a:cs typeface="Tahoma" panose="020B0604030504040204" pitchFamily="34" charset="0"/>
              </a:rPr>
              <a:t>T. Berners-Lee (2006) </a:t>
            </a:r>
          </a:p>
          <a:p>
            <a:pPr algn="just">
              <a:lnSpc>
                <a:spcPct val="160000"/>
              </a:lnSpc>
              <a:spcBef>
                <a:spcPts val="300"/>
              </a:spcBef>
              <a:spcAft>
                <a:spcPts val="750"/>
              </a:spcAft>
            </a:pPr>
            <a:r>
              <a:rPr lang="es-ES" altLang="ca-ES" dirty="0">
                <a:solidFill>
                  <a:srgbClr val="FFC000"/>
                </a:solidFill>
                <a:latin typeface="Tahoma" panose="020B0604030504040204" pitchFamily="34" charset="0"/>
                <a:ea typeface="Tahoma" panose="020B0604030504040204" pitchFamily="34" charset="0"/>
                <a:cs typeface="Tahoma" panose="020B0604030504040204" pitchFamily="34" charset="0"/>
              </a:rPr>
              <a:t>    Define los “principios básicos de </a:t>
            </a:r>
            <a:r>
              <a:rPr lang="es-ES" altLang="ca-ES" dirty="0" err="1">
                <a:solidFill>
                  <a:srgbClr val="FFC000"/>
                </a:solidFill>
                <a:latin typeface="Tahoma" panose="020B0604030504040204" pitchFamily="34" charset="0"/>
                <a:ea typeface="Tahoma" panose="020B0604030504040204" pitchFamily="34" charset="0"/>
                <a:cs typeface="Tahoma" panose="020B0604030504040204" pitchFamily="34" charset="0"/>
              </a:rPr>
              <a:t>Linked</a:t>
            </a:r>
            <a:r>
              <a:rPr lang="es-ES" altLang="ca-ES" dirty="0">
                <a:solidFill>
                  <a:srgbClr val="FFC000"/>
                </a:solidFill>
                <a:latin typeface="Tahoma" panose="020B0604030504040204" pitchFamily="34" charset="0"/>
                <a:ea typeface="Tahoma" panose="020B0604030504040204" pitchFamily="34" charset="0"/>
                <a:cs typeface="Tahoma" panose="020B0604030504040204" pitchFamily="34" charset="0"/>
              </a:rPr>
              <a:t> Data”*</a:t>
            </a:r>
          </a:p>
          <a:p>
            <a:pPr lvl="1" algn="just">
              <a:lnSpc>
                <a:spcPct val="160000"/>
              </a:lnSpc>
              <a:spcBef>
                <a:spcPts val="300"/>
              </a:spcBef>
              <a:spcAft>
                <a:spcPts val="750"/>
              </a:spcAft>
            </a:pPr>
            <a:endParaRPr lang="es-ES" altLang="ca-ES"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marL="342900" indent="-342900" algn="just">
              <a:lnSpc>
                <a:spcPct val="160000"/>
              </a:lnSpc>
              <a:spcBef>
                <a:spcPts val="300"/>
              </a:spcBef>
              <a:spcAft>
                <a:spcPts val="750"/>
              </a:spcAft>
              <a:buFont typeface="Arial" panose="020B0604020202020204" pitchFamily="34" charset="0"/>
              <a:buChar char="•"/>
            </a:pPr>
            <a:r>
              <a:rPr lang="es-ES" altLang="ca-ES" dirty="0" err="1">
                <a:solidFill>
                  <a:srgbClr val="FFC000"/>
                </a:solidFill>
                <a:latin typeface="Tahoma" panose="020B0604030504040204" pitchFamily="34" charset="0"/>
                <a:ea typeface="Tahoma" panose="020B0604030504040204" pitchFamily="34" charset="0"/>
                <a:cs typeface="Tahoma" panose="020B0604030504040204" pitchFamily="34" charset="0"/>
              </a:rPr>
              <a:t>Linked</a:t>
            </a:r>
            <a:r>
              <a:rPr lang="es-ES" altLang="ca-ES" dirty="0">
                <a:solidFill>
                  <a:srgbClr val="FFC000"/>
                </a:solidFill>
                <a:latin typeface="Tahoma" panose="020B0604030504040204" pitchFamily="34" charset="0"/>
                <a:ea typeface="Tahoma" panose="020B0604030504040204" pitchFamily="34" charset="0"/>
                <a:cs typeface="Tahoma" panose="020B0604030504040204" pitchFamily="34" charset="0"/>
              </a:rPr>
              <a:t> Data hace referencia a (técnica) como publicar</a:t>
            </a:r>
          </a:p>
          <a:p>
            <a:pPr marL="342900" indent="-342900" algn="just">
              <a:lnSpc>
                <a:spcPct val="160000"/>
              </a:lnSpc>
              <a:spcBef>
                <a:spcPts val="300"/>
              </a:spcBef>
              <a:spcAft>
                <a:spcPts val="750"/>
              </a:spcAft>
              <a:buClr>
                <a:srgbClr val="FFFFFF"/>
              </a:buClr>
              <a:buFont typeface="Arial" panose="020B0604020202020204" pitchFamily="34" charset="0"/>
              <a:buChar char="•"/>
            </a:pPr>
            <a:r>
              <a:rPr lang="es-ES" altLang="ca-ES" dirty="0">
                <a:solidFill>
                  <a:srgbClr val="FFC000"/>
                </a:solidFill>
                <a:latin typeface="Tahoma" panose="020B0604030504040204" pitchFamily="34" charset="0"/>
                <a:ea typeface="Tahoma" panose="020B0604030504040204" pitchFamily="34" charset="0"/>
                <a:cs typeface="Tahoma" panose="020B0604030504040204" pitchFamily="34" charset="0"/>
              </a:rPr>
              <a:t>   datos utilizando la WEB</a:t>
            </a:r>
          </a:p>
          <a:p>
            <a:pPr marL="342900" indent="-342900" algn="just">
              <a:lnSpc>
                <a:spcPct val="160000"/>
              </a:lnSpc>
              <a:spcBef>
                <a:spcPts val="300"/>
              </a:spcBef>
              <a:spcAft>
                <a:spcPts val="750"/>
              </a:spcAft>
              <a:buFont typeface="Arial" panose="020B0604020202020204" pitchFamily="34" charset="0"/>
              <a:buChar char="•"/>
            </a:pPr>
            <a:r>
              <a:rPr lang="es-ES" altLang="ca-ES" dirty="0">
                <a:solidFill>
                  <a:srgbClr val="FFC000"/>
                </a:solidFill>
                <a:latin typeface="Tahoma" panose="020B0604030504040204" pitchFamily="34" charset="0"/>
                <a:ea typeface="Tahoma" panose="020B0604030504040204" pitchFamily="34" charset="0"/>
                <a:cs typeface="Tahoma" panose="020B0604030504040204" pitchFamily="34" charset="0"/>
              </a:rPr>
              <a:t>Web de los datos  vs  Web de los documentos(tradicional)</a:t>
            </a:r>
          </a:p>
          <a:p>
            <a:pPr marL="342900" indent="-342900" algn="just">
              <a:lnSpc>
                <a:spcPct val="160000"/>
              </a:lnSpc>
              <a:spcBef>
                <a:spcPts val="300"/>
              </a:spcBef>
              <a:spcAft>
                <a:spcPts val="750"/>
              </a:spcAft>
              <a:buFont typeface="Arial" panose="020B0604020202020204" pitchFamily="34" charset="0"/>
              <a:buChar char="•"/>
            </a:pPr>
            <a:r>
              <a:rPr lang="es-ES" altLang="ca-ES" dirty="0">
                <a:solidFill>
                  <a:srgbClr val="FFC000"/>
                </a:solidFill>
                <a:latin typeface="Tahoma" panose="020B0604030504040204" pitchFamily="34" charset="0"/>
                <a:ea typeface="Tahoma" panose="020B0604030504040204" pitchFamily="34" charset="0"/>
                <a:cs typeface="Tahoma" panose="020B0604030504040204" pitchFamily="34" charset="0"/>
              </a:rPr>
              <a:t>La Web como una base de datos</a:t>
            </a:r>
          </a:p>
          <a:p>
            <a:pPr marL="342900" indent="-342900" algn="just">
              <a:lnSpc>
                <a:spcPct val="160000"/>
              </a:lnSpc>
              <a:spcBef>
                <a:spcPts val="300"/>
              </a:spcBef>
              <a:spcAft>
                <a:spcPts val="750"/>
              </a:spcAft>
              <a:buFont typeface="Arial" panose="020B0604020202020204" pitchFamily="34" charset="0"/>
              <a:buChar char="•"/>
            </a:pPr>
            <a:r>
              <a:rPr lang="es-ES" altLang="ca-ES" dirty="0">
                <a:solidFill>
                  <a:srgbClr val="FFC000"/>
                </a:solidFill>
                <a:latin typeface="Tahoma" panose="020B0604030504040204" pitchFamily="34" charset="0"/>
                <a:ea typeface="Tahoma" panose="020B0604030504040204" pitchFamily="34" charset="0"/>
                <a:cs typeface="Tahoma" panose="020B0604030504040204" pitchFamily="34" charset="0"/>
              </a:rPr>
              <a:t>Conectar –utilizando la Web- datos de diferentes dominios: publicaciones científicas, datos estadísticos, libros, compañías...</a:t>
            </a:r>
          </a:p>
        </p:txBody>
      </p:sp>
      <p:sp>
        <p:nvSpPr>
          <p:cNvPr id="4" name="TextBox 3"/>
          <p:cNvSpPr txBox="1"/>
          <p:nvPr/>
        </p:nvSpPr>
        <p:spPr>
          <a:xfrm>
            <a:off x="263829" y="374791"/>
            <a:ext cx="5452134"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Datos Abiertos (Open Data): </a:t>
            </a:r>
            <a:r>
              <a:rPr lang="es-ES_tradnl" sz="2000" b="1" u="sng" dirty="0" err="1">
                <a:solidFill>
                  <a:srgbClr val="FFC000"/>
                </a:solidFill>
                <a:latin typeface="Tahoma" panose="020B0604030504040204" pitchFamily="34" charset="0"/>
                <a:ea typeface="Tahoma" panose="020B0604030504040204" pitchFamily="34" charset="0"/>
                <a:cs typeface="Tahoma" panose="020B0604030504040204" pitchFamily="34" charset="0"/>
              </a:rPr>
              <a:t>Linked</a:t>
            </a: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 Data</a:t>
            </a:r>
          </a:p>
        </p:txBody>
      </p:sp>
    </p:spTree>
    <p:extLst>
      <p:ext uri="{BB962C8B-B14F-4D97-AF65-F5344CB8AC3E}">
        <p14:creationId xmlns:p14="http://schemas.microsoft.com/office/powerpoint/2010/main" val="4145599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36096" y="268179"/>
            <a:ext cx="1523687" cy="10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 name="Text Box 7"/>
          <p:cNvSpPr txBox="1">
            <a:spLocks noChangeArrowheads="1"/>
          </p:cNvSpPr>
          <p:nvPr/>
        </p:nvSpPr>
        <p:spPr bwMode="auto">
          <a:xfrm>
            <a:off x="3341835" y="5805264"/>
            <a:ext cx="5008563"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algn="just" eaLnBrk="1" hangingPunct="1">
              <a:lnSpc>
                <a:spcPct val="160000"/>
              </a:lnSpc>
              <a:spcBef>
                <a:spcPts val="300"/>
              </a:spcBef>
              <a:spcAft>
                <a:spcPts val="750"/>
              </a:spcAft>
              <a:buClrTx/>
              <a:buFontTx/>
              <a:buNone/>
            </a:pPr>
            <a:r>
              <a:rPr lang="ca-ES" altLang="ca-ES" sz="1100" dirty="0">
                <a:solidFill>
                  <a:srgbClr val="CCCCFF"/>
                </a:solidFill>
                <a:hlinkClick r:id="rId3"/>
              </a:rPr>
              <a:t>http://www.ted.com/talks/tim_berners_lee_on_the_next_web.html</a:t>
            </a:r>
          </a:p>
        </p:txBody>
      </p:sp>
      <p:sp>
        <p:nvSpPr>
          <p:cNvPr id="6" name="Rectangle 3">
            <a:extLst>
              <a:ext uri="{FF2B5EF4-FFF2-40B4-BE49-F238E27FC236}">
                <a16:creationId xmlns:a16="http://schemas.microsoft.com/office/drawing/2014/main" id="{01321174-9A04-485E-A74C-68A5D3BECA1F}"/>
              </a:ext>
            </a:extLst>
          </p:cNvPr>
          <p:cNvSpPr>
            <a:spLocks noChangeArrowheads="1"/>
          </p:cNvSpPr>
          <p:nvPr/>
        </p:nvSpPr>
        <p:spPr bwMode="auto">
          <a:xfrm>
            <a:off x="231774" y="525463"/>
            <a:ext cx="6284441" cy="115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24650" rIns="0" bIns="0" anchor="ctr" anchorCtr="0">
            <a:noAutofit/>
          </a:bodyPr>
          <a:lstStyle>
            <a:lvl1pPr marL="228600" indent="-225425"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1pPr>
            <a:lvl2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2pPr>
            <a:lvl3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3pPr>
            <a:lvl4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4pPr>
            <a:lvl5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9pPr>
          </a:lstStyle>
          <a:p>
            <a:pPr marL="0" indent="0" defTabSz="914400" eaLnBrk="1">
              <a:buClr>
                <a:srgbClr val="000000"/>
              </a:buClr>
              <a:buSzPct val="25000"/>
              <a:buFont typeface="Raleway"/>
              <a:buNone/>
            </a:pPr>
            <a:r>
              <a:rPr lang="es-ES" altLang="es-ES" sz="2300" b="1" kern="0" dirty="0">
                <a:solidFill>
                  <a:srgbClr val="FFC000"/>
                </a:solidFill>
                <a:latin typeface="Raleway"/>
                <a:sym typeface="Arial"/>
              </a:rPr>
              <a:t>Principios básicos de </a:t>
            </a:r>
            <a:r>
              <a:rPr lang="es-ES" altLang="es-ES" sz="2300" b="1" kern="0" dirty="0" err="1">
                <a:solidFill>
                  <a:srgbClr val="FFC000"/>
                </a:solidFill>
                <a:latin typeface="Raleway"/>
                <a:sym typeface="Arial"/>
              </a:rPr>
              <a:t>Linked</a:t>
            </a:r>
            <a:r>
              <a:rPr lang="es-ES" altLang="es-ES" sz="2300" b="1" kern="0" dirty="0">
                <a:solidFill>
                  <a:srgbClr val="FFC000"/>
                </a:solidFill>
                <a:latin typeface="Raleway"/>
                <a:sym typeface="Arial"/>
              </a:rPr>
              <a:t> Data</a:t>
            </a:r>
          </a:p>
          <a:p>
            <a:pPr marL="0" indent="0" defTabSz="914400" eaLnBrk="1">
              <a:buClr>
                <a:srgbClr val="000000"/>
              </a:buClr>
              <a:buSzPct val="25000"/>
              <a:buFont typeface="Raleway"/>
              <a:buNone/>
            </a:pPr>
            <a:endParaRPr lang="ca-ES" altLang="es-ES" sz="2300" b="1" kern="0" dirty="0">
              <a:solidFill>
                <a:srgbClr val="00A9E0"/>
              </a:solidFill>
              <a:latin typeface="Raleway"/>
              <a:sym typeface="Arial"/>
            </a:endParaRPr>
          </a:p>
        </p:txBody>
      </p:sp>
      <p:grpSp>
        <p:nvGrpSpPr>
          <p:cNvPr id="7" name="Group 4">
            <a:extLst>
              <a:ext uri="{FF2B5EF4-FFF2-40B4-BE49-F238E27FC236}">
                <a16:creationId xmlns:a16="http://schemas.microsoft.com/office/drawing/2014/main" id="{2407B9D5-5ABA-4909-8690-6C1230B94980}"/>
              </a:ext>
            </a:extLst>
          </p:cNvPr>
          <p:cNvGrpSpPr>
            <a:grpSpLocks/>
          </p:cNvGrpSpPr>
          <p:nvPr/>
        </p:nvGrpSpPr>
        <p:grpSpPr bwMode="auto">
          <a:xfrm>
            <a:off x="277813" y="1824038"/>
            <a:ext cx="7848601" cy="3756025"/>
            <a:chOff x="175" y="1149"/>
            <a:chExt cx="4944" cy="2366"/>
          </a:xfrm>
        </p:grpSpPr>
        <p:pic>
          <p:nvPicPr>
            <p:cNvPr id="8" name="Picture 5">
              <a:extLst>
                <a:ext uri="{FF2B5EF4-FFF2-40B4-BE49-F238E27FC236}">
                  <a16:creationId xmlns:a16="http://schemas.microsoft.com/office/drawing/2014/main" id="{B500282B-31F6-4188-A1C2-F675B4B076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 y="1149"/>
              <a:ext cx="4871" cy="2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9" name="Text Box 6">
              <a:extLst>
                <a:ext uri="{FF2B5EF4-FFF2-40B4-BE49-F238E27FC236}">
                  <a16:creationId xmlns:a16="http://schemas.microsoft.com/office/drawing/2014/main" id="{5F060B44-29F9-4648-A943-2778E29B6312}"/>
                </a:ext>
              </a:extLst>
            </p:cNvPr>
            <p:cNvSpPr txBox="1">
              <a:spLocks noChangeArrowheads="1"/>
            </p:cNvSpPr>
            <p:nvPr/>
          </p:nvSpPr>
          <p:spPr bwMode="auto">
            <a:xfrm>
              <a:off x="336" y="1294"/>
              <a:ext cx="4783" cy="2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1pPr>
              <a:lvl2pPr marL="4572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9pPr>
            </a:lstStyle>
            <a:p>
              <a:pPr marL="0" marR="0" lvl="0" indent="0" algn="just" defTabSz="914400" eaLnBrk="1" fontAlgn="auto" latinLnBrk="0" hangingPunct="1">
                <a:lnSpc>
                  <a:spcPct val="160000"/>
                </a:lnSpc>
                <a:spcBef>
                  <a:spcPts val="300"/>
                </a:spcBef>
                <a:spcAft>
                  <a:spcPts val="75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1. Utilizar </a:t>
              </a:r>
              <a:r>
                <a:rPr kumimoji="0" lang="es-ES" altLang="es-ES" sz="1400" b="0" i="0" u="none" strike="noStrike" kern="0" cap="none" spc="0" normalizeH="0" baseline="0" noProof="0" dirty="0" err="1">
                  <a:ln>
                    <a:noFill/>
                  </a:ln>
                  <a:solidFill>
                    <a:srgbClr val="000000"/>
                  </a:solidFill>
                  <a:effectLst/>
                  <a:uLnTx/>
                  <a:uFillTx/>
                  <a:latin typeface="Arial" panose="020B0604020202020204" pitchFamily="34" charset="0"/>
                  <a:cs typeface="Lucida Sans Unicode" panose="020B0602030504020204" pitchFamily="34" charset="0"/>
                  <a:sym typeface="Arial"/>
                </a:rPr>
                <a:t>URIs</a:t>
              </a: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 per identificar recursos</a:t>
              </a:r>
            </a:p>
            <a:p>
              <a:pPr marL="0" marR="0" lvl="0" indent="0" algn="just" defTabSz="914400" eaLnBrk="1" fontAlgn="auto" latinLnBrk="0" hangingPunct="1">
                <a:lnSpc>
                  <a:spcPct val="160000"/>
                </a:lnSpc>
                <a:spcBef>
                  <a:spcPts val="300"/>
                </a:spcBef>
                <a:spcAft>
                  <a:spcPts val="75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2. Utilizar HTTP de las </a:t>
              </a:r>
              <a:r>
                <a:rPr kumimoji="0" lang="es-ES" altLang="es-ES" sz="1400" b="0" i="0" u="none" strike="noStrike" kern="0" cap="none" spc="0" normalizeH="0" baseline="0" noProof="0" dirty="0" err="1">
                  <a:ln>
                    <a:noFill/>
                  </a:ln>
                  <a:solidFill>
                    <a:srgbClr val="000000"/>
                  </a:solidFill>
                  <a:effectLst/>
                  <a:uLnTx/>
                  <a:uFillTx/>
                  <a:latin typeface="Arial" panose="020B0604020202020204" pitchFamily="34" charset="0"/>
                  <a:cs typeface="Lucida Sans Unicode" panose="020B0602030504020204" pitchFamily="34" charset="0"/>
                  <a:sym typeface="Arial"/>
                </a:rPr>
                <a:t>URIs</a:t>
              </a: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 per poder localizar los recursos</a:t>
              </a:r>
            </a:p>
            <a:p>
              <a:pPr marL="0" marR="0" lvl="0" indent="0" algn="just" defTabSz="914400" eaLnBrk="1" fontAlgn="auto" latinLnBrk="0" hangingPunct="1">
                <a:lnSpc>
                  <a:spcPct val="160000"/>
                </a:lnSpc>
                <a:spcBef>
                  <a:spcPts val="300"/>
                </a:spcBef>
                <a:spcAft>
                  <a:spcPts val="75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3. Proporcionar información útil sobre el recurso de la Uri, utilizando estándares W3C </a:t>
              </a:r>
            </a:p>
            <a:p>
              <a:pPr marL="457200" marR="0" lvl="1" indent="0" algn="just" defTabSz="914400" eaLnBrk="1" fontAlgn="auto" latinLnBrk="0" hangingPunct="1">
                <a:lnSpc>
                  <a:spcPct val="160000"/>
                </a:lnSpc>
                <a:spcBef>
                  <a:spcPts val="300"/>
                </a:spcBef>
                <a:spcAft>
                  <a:spcPts val="750"/>
                </a:spcAft>
                <a:buClrTx/>
                <a:buSzTx/>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RDF(</a:t>
              </a:r>
              <a:r>
                <a:rPr kumimoji="0" lang="es-ES" altLang="es-ES" sz="1400" b="0" i="0" u="none" strike="noStrike" kern="0" cap="none" spc="0" normalizeH="0" baseline="0" noProof="0" dirty="0" err="1">
                  <a:ln>
                    <a:noFill/>
                  </a:ln>
                  <a:solidFill>
                    <a:srgbClr val="000000"/>
                  </a:solidFill>
                  <a:effectLst/>
                  <a:uLnTx/>
                  <a:uFillTx/>
                  <a:latin typeface="Arial" panose="020B0604020202020204" pitchFamily="34" charset="0"/>
                  <a:cs typeface="Lucida Sans Unicode" panose="020B0602030504020204" pitchFamily="34" charset="0"/>
                  <a:sym typeface="Arial"/>
                </a:rPr>
                <a:t>Resource</a:t>
              </a: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 </a:t>
              </a:r>
              <a:r>
                <a:rPr kumimoji="0" lang="es-ES" altLang="es-ES" sz="1400" b="0" i="0" u="none" strike="noStrike" kern="0" cap="none" spc="0" normalizeH="0" baseline="0" noProof="0" dirty="0" err="1">
                  <a:ln>
                    <a:noFill/>
                  </a:ln>
                  <a:solidFill>
                    <a:srgbClr val="000000"/>
                  </a:solidFill>
                  <a:effectLst/>
                  <a:uLnTx/>
                  <a:uFillTx/>
                  <a:latin typeface="Arial" panose="020B0604020202020204" pitchFamily="34" charset="0"/>
                  <a:cs typeface="Lucida Sans Unicode" panose="020B0602030504020204" pitchFamily="34" charset="0"/>
                  <a:sym typeface="Arial"/>
                </a:rPr>
                <a:t>Description</a:t>
              </a: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 Framework)</a:t>
              </a:r>
            </a:p>
            <a:p>
              <a:pPr marL="457200" marR="0" lvl="1" indent="0" algn="just" defTabSz="914400" eaLnBrk="1" fontAlgn="auto" latinLnBrk="0" hangingPunct="1">
                <a:lnSpc>
                  <a:spcPct val="160000"/>
                </a:lnSpc>
                <a:spcBef>
                  <a:spcPts val="300"/>
                </a:spcBef>
                <a:spcAft>
                  <a:spcPts val="750"/>
                </a:spcAft>
                <a:buClrTx/>
                <a:buSzTx/>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SPARQL (</a:t>
              </a:r>
              <a:r>
                <a:rPr kumimoji="0" lang="es-ES" altLang="es-ES" sz="1400" b="0" i="0" u="none" strike="noStrike" kern="0" cap="none" spc="0" normalizeH="0" baseline="0" noProof="0" dirty="0" err="1">
                  <a:ln>
                    <a:noFill/>
                  </a:ln>
                  <a:solidFill>
                    <a:srgbClr val="000000"/>
                  </a:solidFill>
                  <a:effectLst/>
                  <a:uLnTx/>
                  <a:uFillTx/>
                  <a:latin typeface="Arial" panose="020B0604020202020204" pitchFamily="34" charset="0"/>
                  <a:cs typeface="Lucida Sans Unicode" panose="020B0602030504020204" pitchFamily="34" charset="0"/>
                  <a:sym typeface="Arial"/>
                </a:rPr>
                <a:t>Protocol</a:t>
              </a: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 and RDF </a:t>
              </a:r>
              <a:r>
                <a:rPr kumimoji="0" lang="es-ES" altLang="es-ES" sz="1400" b="0" i="0" u="none" strike="noStrike" kern="0" cap="none" spc="0" normalizeH="0" baseline="0" noProof="0" dirty="0" err="1">
                  <a:ln>
                    <a:noFill/>
                  </a:ln>
                  <a:solidFill>
                    <a:srgbClr val="000000"/>
                  </a:solidFill>
                  <a:effectLst/>
                  <a:uLnTx/>
                  <a:uFillTx/>
                  <a:latin typeface="Arial" panose="020B0604020202020204" pitchFamily="34" charset="0"/>
                  <a:cs typeface="Lucida Sans Unicode" panose="020B0602030504020204" pitchFamily="34" charset="0"/>
                  <a:sym typeface="Arial"/>
                </a:rPr>
                <a:t>Query</a:t>
              </a: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 </a:t>
              </a:r>
              <a:r>
                <a:rPr kumimoji="0" lang="es-ES" altLang="es-ES" sz="1400" b="0" i="0" u="none" strike="noStrike" kern="0" cap="none" spc="0" normalizeH="0" baseline="0" noProof="0" dirty="0" err="1">
                  <a:ln>
                    <a:noFill/>
                  </a:ln>
                  <a:solidFill>
                    <a:srgbClr val="000000"/>
                  </a:solidFill>
                  <a:effectLst/>
                  <a:uLnTx/>
                  <a:uFillTx/>
                  <a:latin typeface="Arial" panose="020B0604020202020204" pitchFamily="34" charset="0"/>
                  <a:cs typeface="Lucida Sans Unicode" panose="020B0602030504020204" pitchFamily="34" charset="0"/>
                  <a:sym typeface="Arial"/>
                </a:rPr>
                <a:t>Language</a:t>
              </a: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a:t>
              </a:r>
            </a:p>
            <a:p>
              <a:pPr marL="0" marR="0" lvl="0" indent="0" algn="just" defTabSz="914400" eaLnBrk="1" fontAlgn="auto" latinLnBrk="0" hangingPunct="1">
                <a:lnSpc>
                  <a:spcPct val="160000"/>
                </a:lnSpc>
                <a:spcBef>
                  <a:spcPts val="300"/>
                </a:spcBef>
                <a:spcAft>
                  <a:spcPts val="75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s-ES" altLang="es-ES" sz="11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endParaRPr>
            </a:p>
            <a:p>
              <a:pPr marL="0" marR="0" lvl="0" indent="0" algn="just" defTabSz="914400" eaLnBrk="1" fontAlgn="auto" latinLnBrk="0" hangingPunct="1">
                <a:lnSpc>
                  <a:spcPct val="160000"/>
                </a:lnSpc>
                <a:spcBef>
                  <a:spcPts val="300"/>
                </a:spcBef>
                <a:spcAft>
                  <a:spcPts val="75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4.Incluir enlaces a otras URI relacionadas con los recursos(nube de enlaces)</a:t>
              </a:r>
            </a:p>
          </p:txBody>
        </p:sp>
      </p:grpSp>
      <p:pic>
        <p:nvPicPr>
          <p:cNvPr id="10" name="Picture 7">
            <a:extLst>
              <a:ext uri="{FF2B5EF4-FFF2-40B4-BE49-F238E27FC236}">
                <a16:creationId xmlns:a16="http://schemas.microsoft.com/office/drawing/2014/main" id="{A2723FAA-773B-4E97-BA50-5ABF585A8F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8975" y="1189038"/>
            <a:ext cx="1889125"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36896383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01321174-9A04-485E-A74C-68A5D3BECA1F}"/>
              </a:ext>
            </a:extLst>
          </p:cNvPr>
          <p:cNvSpPr>
            <a:spLocks noChangeArrowheads="1"/>
          </p:cNvSpPr>
          <p:nvPr/>
        </p:nvSpPr>
        <p:spPr bwMode="auto">
          <a:xfrm>
            <a:off x="331004" y="351353"/>
            <a:ext cx="6284441" cy="115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24650" rIns="0" bIns="0" anchor="ctr" anchorCtr="0">
            <a:noAutofit/>
          </a:bodyPr>
          <a:lstStyle>
            <a:lvl1pPr marL="228600" indent="-225425"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1pPr>
            <a:lvl2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2pPr>
            <a:lvl3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3pPr>
            <a:lvl4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4pPr>
            <a:lvl5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9pPr>
          </a:lstStyle>
          <a:p>
            <a:pPr marL="0" indent="0" defTabSz="914400" eaLnBrk="1">
              <a:buClr>
                <a:srgbClr val="000000"/>
              </a:buClr>
              <a:buSzPct val="25000"/>
              <a:buFont typeface="Raleway"/>
              <a:buNone/>
            </a:pPr>
            <a:r>
              <a:rPr lang="es-ES" altLang="es-ES" sz="2300" b="1" kern="0" dirty="0">
                <a:solidFill>
                  <a:srgbClr val="FFC000"/>
                </a:solidFill>
                <a:latin typeface="Raleway"/>
                <a:sym typeface="Arial"/>
              </a:rPr>
              <a:t>Ejemplo SPQRL</a:t>
            </a:r>
          </a:p>
          <a:p>
            <a:pPr marL="0" indent="0" defTabSz="914400" eaLnBrk="1">
              <a:buClr>
                <a:srgbClr val="000000"/>
              </a:buClr>
              <a:buSzPct val="25000"/>
              <a:buFont typeface="Raleway"/>
              <a:buNone/>
            </a:pPr>
            <a:endParaRPr lang="ca-ES" altLang="es-ES" sz="2300" b="1" kern="0" dirty="0">
              <a:solidFill>
                <a:srgbClr val="00A9E0"/>
              </a:solidFill>
              <a:latin typeface="Raleway"/>
              <a:sym typeface="Arial"/>
            </a:endParaRPr>
          </a:p>
        </p:txBody>
      </p:sp>
      <p:sp>
        <p:nvSpPr>
          <p:cNvPr id="11" name="Shape 84">
            <a:extLst>
              <a:ext uri="{FF2B5EF4-FFF2-40B4-BE49-F238E27FC236}">
                <a16:creationId xmlns:a16="http://schemas.microsoft.com/office/drawing/2014/main" id="{0401CBEE-97F3-426F-AD2F-65CFF62AEE2B}"/>
              </a:ext>
            </a:extLst>
          </p:cNvPr>
          <p:cNvSpPr txBox="1"/>
          <p:nvPr/>
        </p:nvSpPr>
        <p:spPr>
          <a:xfrm>
            <a:off x="107504" y="3658731"/>
            <a:ext cx="8856984" cy="2493299"/>
          </a:xfrm>
          <a:prstGeom prst="rect">
            <a:avLst/>
          </a:prstGeom>
          <a:noFill/>
          <a:ln>
            <a:noFill/>
          </a:ln>
        </p:spPr>
        <p:txBody>
          <a:bodyPr lIns="91400" tIns="91400" rIns="91400" bIns="91400" anchor="t" anchorCtr="0">
            <a:noAutofit/>
          </a:bodyPr>
          <a:lstStyle/>
          <a:p>
            <a:pPr lvl="0">
              <a:buClr>
                <a:schemeClr val="dk1"/>
              </a:buClr>
              <a:buSzPct val="25000"/>
            </a:pPr>
            <a:r>
              <a:rPr lang="es-ES" b="1" dirty="0">
                <a:solidFill>
                  <a:srgbClr val="FFC000"/>
                </a:solidFill>
                <a:latin typeface="Raleway"/>
                <a:ea typeface="Raleway"/>
                <a:cs typeface="Raleway"/>
                <a:sym typeface="Raleway"/>
                <a:hlinkClick r:id="rId2"/>
              </a:rPr>
              <a:t>http://dbpedia.org/snorql/?query=SELECT+%3Fname+%3Fbirth++%3Fperson+WHERE+%7B++++++%3Fperson+dbo%3AbirthPlace+%3ABarcelona+.++++++%3Fperson+dbo%3AbirthDate+%3Fbirth+.++++++%3Fperson+foaf%3Aname+%3Fname+.++++++%3Fperson+dbo%3AbirthDate+%3Fbirth+.++++++FILTER+%28%3Fbirth+%3E+%221960-01-01%22%5E%5Exsd%3Adate%29+.+%7D+ORDER+BY+%3Fname</a:t>
            </a:r>
            <a:endParaRPr lang="es-ES" b="1" dirty="0">
              <a:solidFill>
                <a:srgbClr val="FFC000"/>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1100" b="1" i="0" u="none" strike="noStrike" cap="none" dirty="0">
              <a:solidFill>
                <a:srgbClr val="FFC000"/>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1100" b="1" i="0" u="none" strike="noStrike" cap="none" dirty="0">
              <a:solidFill>
                <a:srgbClr val="FFC000"/>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1100" b="1" i="0" u="none" strike="noStrike" cap="none" dirty="0">
              <a:solidFill>
                <a:srgbClr val="FFC000"/>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1100" b="1" i="0" u="none" strike="noStrike" cap="none" dirty="0">
              <a:solidFill>
                <a:srgbClr val="FFC000"/>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1100" b="1" i="0" u="none" strike="noStrike" cap="none" dirty="0">
              <a:solidFill>
                <a:srgbClr val="FFC000"/>
              </a:solidFill>
              <a:latin typeface="Raleway"/>
              <a:ea typeface="Raleway"/>
              <a:cs typeface="Raleway"/>
              <a:sym typeface="Raleway"/>
            </a:endParaRPr>
          </a:p>
        </p:txBody>
      </p:sp>
      <p:sp>
        <p:nvSpPr>
          <p:cNvPr id="12" name="Shape 84">
            <a:extLst>
              <a:ext uri="{FF2B5EF4-FFF2-40B4-BE49-F238E27FC236}">
                <a16:creationId xmlns:a16="http://schemas.microsoft.com/office/drawing/2014/main" id="{B609043F-EA31-4CE0-9907-F6A2FD74C9DF}"/>
              </a:ext>
            </a:extLst>
          </p:cNvPr>
          <p:cNvSpPr txBox="1"/>
          <p:nvPr/>
        </p:nvSpPr>
        <p:spPr>
          <a:xfrm>
            <a:off x="384848" y="1850592"/>
            <a:ext cx="6672408" cy="1841191"/>
          </a:xfrm>
          <a:prstGeom prst="rect">
            <a:avLst/>
          </a:prstGeom>
          <a:noFill/>
          <a:ln>
            <a:noFill/>
          </a:ln>
        </p:spPr>
        <p:txBody>
          <a:bodyPr lIns="91400" tIns="91400" rIns="91400" bIns="91400" anchor="t" anchorCtr="0">
            <a:noAutofit/>
          </a:bodyPr>
          <a:lstStyle/>
          <a:p>
            <a:pPr marL="0" marR="0" lvl="0" indent="0" algn="l" rtl="0">
              <a:lnSpc>
                <a:spcPct val="100000"/>
              </a:lnSpc>
              <a:spcBef>
                <a:spcPts val="0"/>
              </a:spcBef>
              <a:spcAft>
                <a:spcPts val="0"/>
              </a:spcAft>
              <a:buClr>
                <a:schemeClr val="dk1"/>
              </a:buClr>
              <a:buSzPct val="25000"/>
              <a:buFont typeface="Raleway"/>
              <a:buNone/>
            </a:pPr>
            <a:r>
              <a:rPr lang="es-ES" sz="2800" b="1" i="0" u="none" strike="noStrike" cap="none" dirty="0">
                <a:solidFill>
                  <a:srgbClr val="FFC000"/>
                </a:solidFill>
                <a:latin typeface="Raleway"/>
                <a:ea typeface="Raleway"/>
                <a:cs typeface="Raleway"/>
                <a:sym typeface="Raleway"/>
              </a:rPr>
              <a:t>Todas la personas nacidas después de 1960 que están en la </a:t>
            </a:r>
            <a:r>
              <a:rPr lang="es-ES" sz="2800" b="1" i="0" u="none" strike="noStrike" cap="none" dirty="0" err="1">
                <a:solidFill>
                  <a:srgbClr val="FFC000"/>
                </a:solidFill>
                <a:latin typeface="Raleway"/>
                <a:ea typeface="Raleway"/>
                <a:cs typeface="Raleway"/>
                <a:sym typeface="Raleway"/>
              </a:rPr>
              <a:t>Wikipédia</a:t>
            </a:r>
            <a:endParaRPr lang="es-ES" sz="1600" b="1" i="0" u="none" strike="noStrike" cap="none" dirty="0">
              <a:solidFill>
                <a:srgbClr val="FFC000"/>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1600" b="1" i="0" u="none" strike="noStrike" cap="none" dirty="0">
              <a:solidFill>
                <a:srgbClr val="FFC000"/>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1600" b="1" i="0" u="none" strike="noStrike" cap="none" dirty="0">
              <a:solidFill>
                <a:srgbClr val="FFC000"/>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1600" b="1" i="0" u="none" strike="noStrike" cap="none" dirty="0">
              <a:solidFill>
                <a:srgbClr val="FFC000"/>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1600" b="1" i="0" u="none" strike="noStrike" cap="none" dirty="0">
              <a:solidFill>
                <a:srgbClr val="FFC000"/>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1600" b="1" i="0" u="none" strike="noStrike" cap="none" dirty="0">
              <a:solidFill>
                <a:srgbClr val="FFC000"/>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1600" b="1" i="0" u="none" strike="noStrike" cap="none" dirty="0">
              <a:solidFill>
                <a:srgbClr val="FFC000"/>
              </a:solidFill>
              <a:latin typeface="Raleway"/>
              <a:ea typeface="Raleway"/>
              <a:cs typeface="Raleway"/>
              <a:sym typeface="Raleway"/>
            </a:endParaRPr>
          </a:p>
        </p:txBody>
      </p:sp>
    </p:spTree>
    <p:extLst>
      <p:ext uri="{BB962C8B-B14F-4D97-AF65-F5344CB8AC3E}">
        <p14:creationId xmlns:p14="http://schemas.microsoft.com/office/powerpoint/2010/main" val="8544417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922338"/>
            <a:ext cx="7858125" cy="5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 name="TextBox 2"/>
          <p:cNvSpPr txBox="1"/>
          <p:nvPr/>
        </p:nvSpPr>
        <p:spPr>
          <a:xfrm>
            <a:off x="263829" y="374791"/>
            <a:ext cx="5452134"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Datos Abiertos (Open Data): </a:t>
            </a:r>
            <a:r>
              <a:rPr lang="es-ES_tradnl" sz="2000" b="1" u="sng" dirty="0" err="1">
                <a:solidFill>
                  <a:srgbClr val="000000"/>
                </a:solidFill>
                <a:latin typeface="Tahoma" panose="020B0604030504040204" pitchFamily="34" charset="0"/>
                <a:ea typeface="Tahoma" panose="020B0604030504040204" pitchFamily="34" charset="0"/>
                <a:cs typeface="Tahoma" panose="020B0604030504040204" pitchFamily="34" charset="0"/>
              </a:rPr>
              <a:t>Linked</a:t>
            </a: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 Data</a:t>
            </a:r>
          </a:p>
        </p:txBody>
      </p:sp>
    </p:spTree>
    <p:extLst>
      <p:ext uri="{BB962C8B-B14F-4D97-AF65-F5344CB8AC3E}">
        <p14:creationId xmlns:p14="http://schemas.microsoft.com/office/powerpoint/2010/main" val="1226615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
          <p:cNvSpPr txBox="1">
            <a:spLocks noChangeArrowheads="1"/>
          </p:cNvSpPr>
          <p:nvPr/>
        </p:nvSpPr>
        <p:spPr bwMode="auto">
          <a:xfrm>
            <a:off x="251520" y="404664"/>
            <a:ext cx="2399184" cy="720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62640" rIns="90000" bIns="45000"/>
          <a:lstStyle>
            <a:lvl1pPr eaLnBrk="0">
              <a:spcAft>
                <a:spcPts val="1425"/>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charset="0"/>
                <a:ea typeface="Lucida Sans Unicode" charset="0"/>
                <a:cs typeface="Lucida Sans Unicode" charset="0"/>
              </a:defRPr>
            </a:lvl1pPr>
            <a:lvl2pPr eaLnBrk="0">
              <a:spcAft>
                <a:spcPts val="113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charset="0"/>
                <a:ea typeface="Lucida Sans Unicode" charset="0"/>
                <a:cs typeface="Lucida Sans Unicode" charset="0"/>
              </a:defRPr>
            </a:lvl2pPr>
            <a:lvl3pPr eaLnBrk="0">
              <a:spcAft>
                <a:spcPts val="85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Lucida Sans Unicode" charset="0"/>
                <a:cs typeface="Lucida Sans Unicode" charset="0"/>
              </a:defRPr>
            </a:lvl3pPr>
            <a:lvl4pPr eaLnBrk="0">
              <a:spcAft>
                <a:spcPts val="575"/>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4pPr>
            <a:lvl5pPr eaLnBrk="0">
              <a:spcAft>
                <a:spcPts val="28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9pPr>
          </a:lstStyle>
          <a:p>
            <a:pPr eaLnBrk="1">
              <a:spcAft>
                <a:spcPct val="0"/>
              </a:spcAft>
              <a:buClrTx/>
              <a:buFontTx/>
              <a:buNone/>
            </a:pPr>
            <a:r>
              <a:rPr lang="es-ES" altLang="ca-ES" sz="2000" b="1" u="sng"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Conceptos claves</a:t>
            </a:r>
          </a:p>
          <a:p>
            <a:pPr eaLnBrk="1">
              <a:spcAft>
                <a:spcPct val="0"/>
              </a:spcAft>
              <a:buClrTx/>
              <a:buFontTx/>
              <a:buNone/>
            </a:pPr>
            <a:endParaRPr lang="es-ES" altLang="ca-ES" sz="2000" b="1"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eaLnBrk="1">
              <a:spcAft>
                <a:spcPct val="0"/>
              </a:spcAft>
              <a:buClrTx/>
              <a:buFontTx/>
              <a:buNone/>
            </a:pPr>
            <a:endParaRPr lang="es-ES" altLang="ca-ES" sz="2000" b="1"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eaLnBrk="1">
              <a:spcAft>
                <a:spcPct val="0"/>
              </a:spcAft>
              <a:buClrTx/>
              <a:buFontTx/>
              <a:buNone/>
            </a:pPr>
            <a:endParaRPr lang="es-ES" altLang="ca-ES" sz="2000" b="1"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eaLnBrk="1">
              <a:spcAft>
                <a:spcPct val="0"/>
              </a:spcAft>
              <a:buClrTx/>
              <a:buFontTx/>
              <a:buNone/>
            </a:pPr>
            <a:endParaRPr lang="es-ES" altLang="ca-ES" sz="2000" b="1" dirty="0">
              <a:solidFill>
                <a:schemeClr val="tx1">
                  <a:lumMod val="95000"/>
                </a:schemeClr>
              </a:solidFill>
            </a:endParaRPr>
          </a:p>
          <a:p>
            <a:pPr eaLnBrk="1">
              <a:spcAft>
                <a:spcPct val="0"/>
              </a:spcAft>
              <a:buClrTx/>
              <a:buFontTx/>
              <a:buNone/>
            </a:pPr>
            <a:endParaRPr lang="es-ES" altLang="ca-ES" sz="2000" b="1" dirty="0">
              <a:solidFill>
                <a:schemeClr val="tx1">
                  <a:lumMod val="95000"/>
                </a:schemeClr>
              </a:solidFill>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88224" y="79188"/>
            <a:ext cx="2016224" cy="1371032"/>
          </a:xfrm>
          <a:prstGeom prst="rect">
            <a:avLst/>
          </a:prstGeom>
        </p:spPr>
      </p:pic>
      <p:sp>
        <p:nvSpPr>
          <p:cNvPr id="10" name="Rounded Rectangle 9"/>
          <p:cNvSpPr/>
          <p:nvPr/>
        </p:nvSpPr>
        <p:spPr>
          <a:xfrm>
            <a:off x="2792024" y="548680"/>
            <a:ext cx="3168352" cy="5472608"/>
          </a:xfrm>
          <a:prstGeom prst="roundRect">
            <a:avLst/>
          </a:prstGeom>
          <a:solidFill>
            <a:schemeClr val="accent6">
              <a:lumMod val="50000"/>
            </a:schemeClr>
          </a:solidFill>
          <a:ln>
            <a:solidFill>
              <a:schemeClr val="tx1"/>
            </a:solidFill>
          </a:ln>
        </p:spPr>
        <p:style>
          <a:lnRef idx="1">
            <a:schemeClr val="accent6"/>
          </a:lnRef>
          <a:fillRef idx="1001">
            <a:schemeClr val="dk1"/>
          </a:fillRef>
          <a:effectRef idx="1">
            <a:schemeClr val="accent6"/>
          </a:effectRef>
          <a:fontRef idx="minor">
            <a:schemeClr val="dk1"/>
          </a:fontRef>
        </p:style>
        <p:txBody>
          <a:bodyPr rtlCol="0" anchor="ctr"/>
          <a:lstStyle/>
          <a:p>
            <a:pPr marL="342900" indent="-342900">
              <a:spcAft>
                <a:spcPct val="0"/>
              </a:spcAft>
              <a:buClr>
                <a:schemeClr val="tx1"/>
              </a:buClr>
              <a:buSzPct val="50000"/>
              <a:buFont typeface="Tahoma" panose="020B0604030504040204" pitchFamily="34" charset="0"/>
              <a:buChar char="●"/>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Cliente /Servidor</a:t>
            </a:r>
          </a:p>
          <a:p>
            <a:pPr marL="342900" indent="-342900">
              <a:spcAft>
                <a:spcPct val="0"/>
              </a:spcAft>
              <a:buClr>
                <a:schemeClr val="tx1"/>
              </a:buClr>
              <a:buSzPct val="50000"/>
              <a:buFont typeface="Tahoma" panose="020B0604030504040204" pitchFamily="34" charset="0"/>
              <a:buChar char="●"/>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Browser</a:t>
            </a:r>
          </a:p>
          <a:p>
            <a:pPr marL="342900" indent="-342900">
              <a:spcAft>
                <a:spcPct val="0"/>
              </a:spcAft>
              <a:buClr>
                <a:schemeClr val="tx1"/>
              </a:buClr>
              <a:buSzPct val="50000"/>
              <a:buFont typeface="Tahoma" panose="020B0604030504040204" pitchFamily="34" charset="0"/>
              <a:buChar char="●"/>
            </a:pPr>
            <a:r>
              <a:rPr lang="es-ES" altLang="ca-ES" sz="2000" dirty="0" err="1">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Psudeo</a:t>
            </a: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-Mercator</a:t>
            </a:r>
          </a:p>
          <a:p>
            <a:pPr marL="342900" indent="-342900">
              <a:spcAft>
                <a:spcPct val="0"/>
              </a:spcAft>
              <a:buClr>
                <a:schemeClr val="tx1"/>
              </a:buClr>
              <a:buSzPct val="50000"/>
              <a:buFont typeface="Tahoma" panose="020B0604030504040204" pitchFamily="34" charset="0"/>
              <a:buChar char="●"/>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EPSG:3857</a:t>
            </a:r>
          </a:p>
          <a:p>
            <a:pPr marL="342900" indent="-342900">
              <a:spcAft>
                <a:spcPct val="0"/>
              </a:spcAft>
              <a:buClr>
                <a:schemeClr val="tx1"/>
              </a:buClr>
              <a:buSzPct val="50000"/>
              <a:buFont typeface="Tahoma" panose="020B0604030504040204" pitchFamily="34" charset="0"/>
              <a:buChar char="●"/>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JSON </a:t>
            </a:r>
          </a:p>
          <a:p>
            <a:pPr marL="342900" indent="-342900">
              <a:spcAft>
                <a:spcPct val="0"/>
              </a:spcAft>
              <a:buClr>
                <a:schemeClr val="tx1"/>
              </a:buClr>
              <a:buSzPct val="50000"/>
              <a:buFont typeface="Tahoma" panose="020B0604030504040204" pitchFamily="34" charset="0"/>
              <a:buChar char="●"/>
            </a:pPr>
            <a:r>
              <a:rPr lang="es-ES" altLang="ca-ES" sz="2000" dirty="0" err="1">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GeoJson</a:t>
            </a:r>
            <a:endPar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marL="342900" indent="-342900">
              <a:spcAft>
                <a:spcPct val="0"/>
              </a:spcAft>
              <a:buClr>
                <a:schemeClr val="tx1"/>
              </a:buClr>
              <a:buSzPct val="50000"/>
              <a:buFont typeface="Tahoma" panose="020B0604030504040204" pitchFamily="34" charset="0"/>
              <a:buChar char="●"/>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TMS –XYZ</a:t>
            </a:r>
          </a:p>
          <a:p>
            <a:pPr marL="342900" indent="-342900">
              <a:spcAft>
                <a:spcPct val="0"/>
              </a:spcAft>
              <a:buClr>
                <a:schemeClr val="tx1"/>
              </a:buClr>
              <a:buSzPct val="50000"/>
              <a:buFont typeface="Tahoma" panose="020B0604030504040204" pitchFamily="34" charset="0"/>
              <a:buChar char="●"/>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WMTS</a:t>
            </a:r>
          </a:p>
          <a:p>
            <a:pPr marL="342900" indent="-342900">
              <a:spcAft>
                <a:spcPct val="0"/>
              </a:spcAft>
              <a:buClr>
                <a:schemeClr val="tx1"/>
              </a:buClr>
              <a:buSzPct val="50000"/>
              <a:buFont typeface="Tahoma" panose="020B0604030504040204" pitchFamily="34" charset="0"/>
              <a:buChar char="●"/>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API</a:t>
            </a:r>
          </a:p>
          <a:p>
            <a:pPr marL="342900" indent="-342900">
              <a:spcAft>
                <a:spcPct val="0"/>
              </a:spcAft>
              <a:buClr>
                <a:schemeClr val="tx1"/>
              </a:buClr>
              <a:buSzPct val="50000"/>
              <a:buFont typeface="Tahoma" panose="020B0604030504040204" pitchFamily="34" charset="0"/>
              <a:buChar char="●"/>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Pirámides (tiles)</a:t>
            </a:r>
          </a:p>
          <a:p>
            <a:pPr marL="342900" indent="-342900">
              <a:spcAft>
                <a:spcPct val="0"/>
              </a:spcAft>
              <a:buClr>
                <a:schemeClr val="tx1"/>
              </a:buClr>
              <a:buSzPct val="50000"/>
              <a:buFont typeface="Tahoma" panose="020B0604030504040204" pitchFamily="34" charset="0"/>
              <a:buChar char="●"/>
            </a:pPr>
            <a:r>
              <a:rPr lang="es-ES" altLang="ca-ES" sz="2000" dirty="0" err="1">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WebGL</a:t>
            </a:r>
            <a:endPar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marL="342900" indent="-342900">
              <a:spcAft>
                <a:spcPct val="0"/>
              </a:spcAft>
              <a:buClr>
                <a:schemeClr val="tx1"/>
              </a:buClr>
              <a:buSzPct val="50000"/>
              <a:buFont typeface="Tahoma" panose="020B0604030504040204" pitchFamily="34" charset="0"/>
              <a:buChar char="●"/>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Vector tiles</a:t>
            </a:r>
          </a:p>
          <a:p>
            <a:pPr marL="342900" indent="-342900">
              <a:spcAft>
                <a:spcPct val="0"/>
              </a:spcAft>
              <a:buClr>
                <a:schemeClr val="tx1"/>
              </a:buClr>
              <a:buSzPct val="50000"/>
              <a:buFont typeface="Tahoma" panose="020B0604030504040204" pitchFamily="34" charset="0"/>
              <a:buChar char="●"/>
            </a:pPr>
            <a:r>
              <a:rPr lang="es-ES" altLang="ca-ES" sz="2000" dirty="0" err="1">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Mbtiles</a:t>
            </a:r>
            <a:endPar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marL="342900" indent="-342900">
              <a:spcAft>
                <a:spcPct val="0"/>
              </a:spcAft>
              <a:buClr>
                <a:schemeClr val="tx1"/>
              </a:buClr>
              <a:buSzPct val="50000"/>
              <a:buFont typeface="Tahoma" panose="020B0604030504040204" pitchFamily="34" charset="0"/>
              <a:buChar char="●"/>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Librería JS</a:t>
            </a:r>
          </a:p>
          <a:p>
            <a:pPr marL="342900" indent="-342900">
              <a:spcAft>
                <a:spcPct val="0"/>
              </a:spcAft>
              <a:buClr>
                <a:schemeClr val="tx1"/>
              </a:buClr>
              <a:buSzPct val="50000"/>
              <a:buFont typeface="Tahoma" panose="020B0604030504040204" pitchFamily="34" charset="0"/>
              <a:buChar char="●"/>
            </a:pPr>
            <a:r>
              <a:rPr lang="es-ES" altLang="ca-ES" sz="2000" dirty="0" err="1">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Vanilla</a:t>
            </a: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 JavaScript</a:t>
            </a:r>
          </a:p>
          <a:p>
            <a:pPr marL="342900" indent="-342900">
              <a:spcAft>
                <a:spcPct val="0"/>
              </a:spcAft>
              <a:buClr>
                <a:schemeClr val="tx1"/>
              </a:buClr>
              <a:buSzPct val="50000"/>
              <a:buFont typeface="Tahoma" panose="020B0604030504040204" pitchFamily="34" charset="0"/>
              <a:buChar char="●"/>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URL</a:t>
            </a:r>
          </a:p>
          <a:p>
            <a:pPr>
              <a:spcAft>
                <a:spcPct val="0"/>
              </a:spcAft>
              <a:buSzPct val="45000"/>
              <a:buFont typeface="Wingdings" charset="2"/>
              <a:buChar char=""/>
            </a:pPr>
            <a:endParaRPr lang="es-ES" altLang="ca-E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61217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374791"/>
            <a:ext cx="5452134"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Datos Abiertos (Open Data): </a:t>
            </a:r>
            <a:r>
              <a:rPr lang="es-ES_tradnl" sz="2000" b="1" u="sng" dirty="0" err="1">
                <a:solidFill>
                  <a:srgbClr val="000000"/>
                </a:solidFill>
                <a:latin typeface="Tahoma" panose="020B0604030504040204" pitchFamily="34" charset="0"/>
                <a:ea typeface="Tahoma" panose="020B0604030504040204" pitchFamily="34" charset="0"/>
                <a:cs typeface="Tahoma" panose="020B0604030504040204" pitchFamily="34" charset="0"/>
              </a:rPr>
              <a:t>Linked</a:t>
            </a: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 Data</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829" y="1124744"/>
            <a:ext cx="8156870" cy="5379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26441676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
            <a:extLst>
              <a:ext uri="{FF2B5EF4-FFF2-40B4-BE49-F238E27FC236}">
                <a16:creationId xmlns:a16="http://schemas.microsoft.com/office/drawing/2014/main" id="{B6989D01-1B82-498F-ACBE-703F2D2908FA}"/>
              </a:ext>
            </a:extLst>
          </p:cNvPr>
          <p:cNvSpPr txBox="1">
            <a:spLocks noChangeArrowheads="1"/>
          </p:cNvSpPr>
          <p:nvPr/>
        </p:nvSpPr>
        <p:spPr bwMode="auto">
          <a:xfrm>
            <a:off x="296717" y="149785"/>
            <a:ext cx="700246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24650" rIns="0" bIns="0" anchor="ctr" anchorCtr="0">
            <a:noAutofit/>
          </a:bodyPr>
          <a:lstStyle>
            <a:defPPr marR="0" lvl="0" algn="l" rtl="0">
              <a:lnSpc>
                <a:spcPct val="100000"/>
              </a:lnSpc>
              <a:spcBef>
                <a:spcPts val="0"/>
              </a:spcBef>
              <a:spcAft>
                <a:spcPts val="0"/>
              </a:spcAft>
            </a:defPPr>
            <a:lvl1pPr marL="0" indent="0" eaLnBrk="1">
              <a:buClr>
                <a:schemeClr val="dk1"/>
              </a:buClr>
              <a:buSzPct val="25000"/>
              <a:buFont typeface="Raleway"/>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sz="2300" b="1">
                <a:solidFill>
                  <a:srgbClr val="00A9E0"/>
                </a:solidFill>
                <a:latin typeface="Raleway"/>
                <a:cs typeface="Lucida Sans Unicode" panose="020B0602030504020204" pitchFamily="34" charset="0"/>
              </a:defRPr>
            </a:lvl1pPr>
            <a:lvl2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2pPr>
            <a:lvl3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3pPr>
            <a:lvl4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4pPr>
            <a:lvl5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9pPr>
          </a:lstStyle>
          <a:p>
            <a:r>
              <a:rPr lang="en-US" b="0" dirty="0">
                <a:solidFill>
                  <a:srgbClr val="FFC000"/>
                </a:solidFill>
              </a:rPr>
              <a:t>The Linking Open Data cloud diagram</a:t>
            </a:r>
          </a:p>
        </p:txBody>
      </p:sp>
      <p:pic>
        <p:nvPicPr>
          <p:cNvPr id="5" name="Imagen 1">
            <a:extLst>
              <a:ext uri="{FF2B5EF4-FFF2-40B4-BE49-F238E27FC236}">
                <a16:creationId xmlns:a16="http://schemas.microsoft.com/office/drawing/2014/main" id="{2F83ACEC-47FE-4B29-856B-6AE3A1825E0A}"/>
              </a:ext>
            </a:extLst>
          </p:cNvPr>
          <p:cNvPicPr>
            <a:picLocks noChangeAspect="1"/>
          </p:cNvPicPr>
          <p:nvPr/>
        </p:nvPicPr>
        <p:blipFill>
          <a:blip r:embed="rId2"/>
          <a:stretch>
            <a:fillRect/>
          </a:stretch>
        </p:blipFill>
        <p:spPr>
          <a:xfrm>
            <a:off x="810919" y="680011"/>
            <a:ext cx="7023040" cy="5485294"/>
          </a:xfrm>
          <a:prstGeom prst="rect">
            <a:avLst/>
          </a:prstGeom>
        </p:spPr>
      </p:pic>
      <p:sp>
        <p:nvSpPr>
          <p:cNvPr id="6" name="Rectángulo 2">
            <a:extLst>
              <a:ext uri="{FF2B5EF4-FFF2-40B4-BE49-F238E27FC236}">
                <a16:creationId xmlns:a16="http://schemas.microsoft.com/office/drawing/2014/main" id="{311AB815-2E84-4E3B-B1D0-7B1EC215B4AB}"/>
              </a:ext>
            </a:extLst>
          </p:cNvPr>
          <p:cNvSpPr/>
          <p:nvPr/>
        </p:nvSpPr>
        <p:spPr>
          <a:xfrm>
            <a:off x="3719042" y="6398233"/>
            <a:ext cx="1705916" cy="523220"/>
          </a:xfrm>
          <a:prstGeom prst="rect">
            <a:avLst/>
          </a:prstGeom>
        </p:spPr>
        <p:txBody>
          <a:bodyPr wrap="none">
            <a:spAutoFit/>
          </a:bodyPr>
          <a:lstStyle/>
          <a:p>
            <a:r>
              <a:rPr lang="es-ES" dirty="0">
                <a:hlinkClick r:id="rId3"/>
              </a:rPr>
              <a:t>http://lod-cloud.net/</a:t>
            </a:r>
            <a:endParaRPr lang="es-ES" dirty="0"/>
          </a:p>
          <a:p>
            <a:endParaRPr lang="es-ES" dirty="0"/>
          </a:p>
        </p:txBody>
      </p:sp>
    </p:spTree>
    <p:extLst>
      <p:ext uri="{BB962C8B-B14F-4D97-AF65-F5344CB8AC3E}">
        <p14:creationId xmlns:p14="http://schemas.microsoft.com/office/powerpoint/2010/main" val="6626040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27584" y="980728"/>
            <a:ext cx="7560840" cy="472181"/>
          </a:xfrm>
          <a:prstGeom prst="rect">
            <a:avLst/>
          </a:prstGeom>
        </p:spPr>
        <p:txBody>
          <a:bodyPr wrap="square">
            <a:spAutoFit/>
          </a:bodyPr>
          <a:lstStyle/>
          <a:p>
            <a:pPr algn="just">
              <a:lnSpc>
                <a:spcPct val="160000"/>
              </a:lnSpc>
              <a:spcBef>
                <a:spcPts val="300"/>
              </a:spcBef>
              <a:spcAft>
                <a:spcPts val="750"/>
              </a:spcAft>
            </a:pPr>
            <a:endParaRPr lang="es-ES" altLang="ca-ES" dirty="0">
              <a:solidFill>
                <a:srgbClr val="FFC000"/>
              </a:solidFill>
              <a:latin typeface="Tahoma" panose="020B0604030504040204" pitchFamily="34" charset="0"/>
              <a:ea typeface="Tahoma" panose="020B0604030504040204" pitchFamily="34" charset="0"/>
              <a:cs typeface="Tahoma" panose="020B0604030504040204" pitchFamily="34" charset="0"/>
            </a:endParaRPr>
          </a:p>
        </p:txBody>
      </p:sp>
      <p:sp>
        <p:nvSpPr>
          <p:cNvPr id="3" name="TextBox 2"/>
          <p:cNvSpPr txBox="1"/>
          <p:nvPr/>
        </p:nvSpPr>
        <p:spPr>
          <a:xfrm>
            <a:off x="263829" y="374791"/>
            <a:ext cx="6599884"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Plataformas para la publicación de Datos Abiertos</a:t>
            </a:r>
          </a:p>
        </p:txBody>
      </p:sp>
      <p:sp>
        <p:nvSpPr>
          <p:cNvPr id="4" name="CuadroTexto 3"/>
          <p:cNvSpPr txBox="1"/>
          <p:nvPr/>
        </p:nvSpPr>
        <p:spPr>
          <a:xfrm>
            <a:off x="971600" y="1469280"/>
            <a:ext cx="4867038" cy="523220"/>
          </a:xfrm>
          <a:prstGeom prst="rect">
            <a:avLst/>
          </a:prstGeom>
          <a:noFill/>
        </p:spPr>
        <p:txBody>
          <a:bodyPr wrap="none" rtlCol="0">
            <a:spAutoFit/>
          </a:bodyPr>
          <a:lstStyle/>
          <a:p>
            <a:r>
              <a:rPr lang="ca-ES" sz="2800" dirty="0" err="1">
                <a:solidFill>
                  <a:srgbClr val="FFC000"/>
                </a:solidFill>
              </a:rPr>
              <a:t>Socrata</a:t>
            </a:r>
            <a:r>
              <a:rPr lang="ca-ES" sz="2800" dirty="0">
                <a:solidFill>
                  <a:srgbClr val="FFC000"/>
                </a:solidFill>
              </a:rPr>
              <a:t> : https://socrata.com/</a:t>
            </a:r>
            <a:endParaRPr lang="en-US" sz="2800" dirty="0">
              <a:solidFill>
                <a:srgbClr val="FFC000"/>
              </a:solidFill>
            </a:endParaRPr>
          </a:p>
        </p:txBody>
      </p:sp>
      <p:sp>
        <p:nvSpPr>
          <p:cNvPr id="5" name="CuadroTexto 4"/>
          <p:cNvSpPr txBox="1"/>
          <p:nvPr/>
        </p:nvSpPr>
        <p:spPr>
          <a:xfrm>
            <a:off x="971600" y="2621408"/>
            <a:ext cx="4078361" cy="523220"/>
          </a:xfrm>
          <a:prstGeom prst="rect">
            <a:avLst/>
          </a:prstGeom>
          <a:noFill/>
        </p:spPr>
        <p:txBody>
          <a:bodyPr wrap="none" rtlCol="0">
            <a:spAutoFit/>
          </a:bodyPr>
          <a:lstStyle/>
          <a:p>
            <a:r>
              <a:rPr lang="ca-ES" sz="2800" dirty="0">
                <a:solidFill>
                  <a:srgbClr val="FFC000"/>
                </a:solidFill>
              </a:rPr>
              <a:t>CKAN: http://ckan.org/</a:t>
            </a:r>
            <a:endParaRPr lang="en-US" sz="2800" dirty="0">
              <a:solidFill>
                <a:srgbClr val="FFC000"/>
              </a:solidFill>
            </a:endParaRPr>
          </a:p>
        </p:txBody>
      </p:sp>
      <p:sp>
        <p:nvSpPr>
          <p:cNvPr id="6" name="CuadroTexto 5"/>
          <p:cNvSpPr txBox="1"/>
          <p:nvPr/>
        </p:nvSpPr>
        <p:spPr>
          <a:xfrm>
            <a:off x="948011" y="4005064"/>
            <a:ext cx="7225824" cy="523220"/>
          </a:xfrm>
          <a:prstGeom prst="rect">
            <a:avLst/>
          </a:prstGeom>
          <a:noFill/>
        </p:spPr>
        <p:txBody>
          <a:bodyPr wrap="none" rtlCol="0">
            <a:spAutoFit/>
          </a:bodyPr>
          <a:lstStyle/>
          <a:p>
            <a:r>
              <a:rPr lang="ca-ES" sz="2800" dirty="0" err="1">
                <a:solidFill>
                  <a:srgbClr val="FFC000"/>
                </a:solidFill>
              </a:rPr>
              <a:t>OpenDataSoft</a:t>
            </a:r>
            <a:r>
              <a:rPr lang="ca-ES" sz="2800" dirty="0">
                <a:solidFill>
                  <a:srgbClr val="FFC000"/>
                </a:solidFill>
              </a:rPr>
              <a:t>: https://www.opendatasoft.es/</a:t>
            </a:r>
            <a:endParaRPr lang="en-US" sz="2800" dirty="0">
              <a:solidFill>
                <a:srgbClr val="FFC000"/>
              </a:solidFill>
            </a:endParaRPr>
          </a:p>
        </p:txBody>
      </p:sp>
    </p:spTree>
    <p:extLst>
      <p:ext uri="{BB962C8B-B14F-4D97-AF65-F5344CB8AC3E}">
        <p14:creationId xmlns:p14="http://schemas.microsoft.com/office/powerpoint/2010/main" val="34159896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2"/>
          <p:cNvSpPr txBox="1"/>
          <p:nvPr/>
        </p:nvSpPr>
        <p:spPr>
          <a:xfrm>
            <a:off x="263829" y="374791"/>
            <a:ext cx="7539243"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Plataformas para la publicación de Datos Abiertos (APIS)</a:t>
            </a:r>
          </a:p>
        </p:txBody>
      </p:sp>
      <p:sp>
        <p:nvSpPr>
          <p:cNvPr id="2" name="Rectángulo 1"/>
          <p:cNvSpPr/>
          <p:nvPr/>
        </p:nvSpPr>
        <p:spPr>
          <a:xfrm>
            <a:off x="683568" y="1484784"/>
            <a:ext cx="6912768" cy="2862322"/>
          </a:xfrm>
          <a:prstGeom prst="rect">
            <a:avLst/>
          </a:prstGeom>
        </p:spPr>
        <p:txBody>
          <a:bodyPr wrap="square">
            <a:spAutoFit/>
          </a:bodyPr>
          <a:lstStyle/>
          <a:p>
            <a:r>
              <a:rPr lang="en-US" dirty="0">
                <a:solidFill>
                  <a:srgbClr val="FFC000"/>
                </a:solidFill>
                <a:hlinkClick r:id="rId2"/>
              </a:rPr>
              <a:t>https://public.opendatasoft.com/explore/?sort=modified</a:t>
            </a:r>
            <a:endParaRPr lang="en-US" dirty="0">
              <a:solidFill>
                <a:srgbClr val="FFC000"/>
              </a:solidFill>
            </a:endParaRPr>
          </a:p>
          <a:p>
            <a:endParaRPr lang="en-US" dirty="0">
              <a:solidFill>
                <a:srgbClr val="FFC000"/>
              </a:solidFill>
            </a:endParaRPr>
          </a:p>
          <a:p>
            <a:r>
              <a:rPr lang="en-US" dirty="0">
                <a:solidFill>
                  <a:srgbClr val="FFC000"/>
                </a:solidFill>
                <a:hlinkClick r:id="rId3"/>
              </a:rPr>
              <a:t>https://www.opendatanetwork.com/</a:t>
            </a:r>
            <a:endParaRPr lang="en-US" dirty="0">
              <a:solidFill>
                <a:srgbClr val="FFC000"/>
              </a:solidFill>
            </a:endParaRPr>
          </a:p>
          <a:p>
            <a:endParaRPr lang="ca-ES" dirty="0">
              <a:solidFill>
                <a:srgbClr val="FFC000"/>
              </a:solidFill>
            </a:endParaRPr>
          </a:p>
          <a:p>
            <a:r>
              <a:rPr lang="ca-ES" dirty="0">
                <a:solidFill>
                  <a:srgbClr val="FFC000"/>
                </a:solidFill>
                <a:hlinkClick r:id="rId4"/>
              </a:rPr>
              <a:t>https://dev.socrata.com/consumers/getting-started.html</a:t>
            </a:r>
            <a:endParaRPr lang="ca-ES" dirty="0">
              <a:solidFill>
                <a:srgbClr val="FFC000"/>
              </a:solidFill>
            </a:endParaRPr>
          </a:p>
          <a:p>
            <a:endParaRPr lang="ca-ES" dirty="0">
              <a:solidFill>
                <a:srgbClr val="FFC000"/>
              </a:solidFill>
            </a:endParaRPr>
          </a:p>
          <a:p>
            <a:endParaRPr lang="ca-ES" dirty="0">
              <a:solidFill>
                <a:srgbClr val="FFC000"/>
              </a:solidFill>
            </a:endParaRPr>
          </a:p>
          <a:p>
            <a:r>
              <a:rPr lang="en-US" dirty="0">
                <a:solidFill>
                  <a:srgbClr val="FFC000"/>
                </a:solidFill>
                <a:hlinkClick r:id="rId5"/>
              </a:rPr>
              <a:t>https://dev.socrata.com/foundry/finances.worldbank.org/45tv-a6qy</a:t>
            </a:r>
            <a:endParaRPr lang="en-US" dirty="0">
              <a:solidFill>
                <a:srgbClr val="FFC000"/>
              </a:solidFill>
            </a:endParaRPr>
          </a:p>
          <a:p>
            <a:endParaRPr lang="en-US" dirty="0">
              <a:solidFill>
                <a:srgbClr val="FFC000"/>
              </a:solidFill>
            </a:endParaRPr>
          </a:p>
          <a:p>
            <a:endParaRPr lang="en-US" dirty="0">
              <a:solidFill>
                <a:srgbClr val="FFC000"/>
              </a:solidFill>
            </a:endParaRPr>
          </a:p>
        </p:txBody>
      </p:sp>
    </p:spTree>
    <p:extLst>
      <p:ext uri="{BB962C8B-B14F-4D97-AF65-F5344CB8AC3E}">
        <p14:creationId xmlns:p14="http://schemas.microsoft.com/office/powerpoint/2010/main" val="2986089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374791"/>
            <a:ext cx="5283819"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“Otros“ Datos Abiertos: </a:t>
            </a:r>
            <a:r>
              <a:rPr lang="es-ES_tradnl" sz="2000" b="1" u="sng" dirty="0" err="1">
                <a:solidFill>
                  <a:srgbClr val="FFC000"/>
                </a:solidFill>
                <a:latin typeface="Tahoma" panose="020B0604030504040204" pitchFamily="34" charset="0"/>
                <a:ea typeface="Tahoma" panose="020B0604030504040204" pitchFamily="34" charset="0"/>
                <a:cs typeface="Tahoma" panose="020B0604030504040204" pitchFamily="34" charset="0"/>
              </a:rPr>
              <a:t>OpenStreetMap</a:t>
            </a:r>
            <a:endPar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endParaRPr>
          </a:p>
        </p:txBody>
      </p:sp>
      <p:sp>
        <p:nvSpPr>
          <p:cNvPr id="3" name="Rectangle 2"/>
          <p:cNvSpPr/>
          <p:nvPr/>
        </p:nvSpPr>
        <p:spPr>
          <a:xfrm>
            <a:off x="755576" y="1340768"/>
            <a:ext cx="4572000" cy="4247317"/>
          </a:xfrm>
          <a:prstGeom prst="rect">
            <a:avLst/>
          </a:prstGeom>
        </p:spPr>
        <p:txBody>
          <a:bodyPr>
            <a:spAutoFit/>
          </a:bodyPr>
          <a:lstStyle/>
          <a:p>
            <a:r>
              <a:rPr lang="es-ES_tradnl" dirty="0" err="1">
                <a:solidFill>
                  <a:srgbClr val="FFC000"/>
                </a:solidFill>
              </a:rPr>
              <a:t>OpenStreetMap</a:t>
            </a:r>
            <a:r>
              <a:rPr lang="es-ES_tradnl" dirty="0">
                <a:solidFill>
                  <a:srgbClr val="FFC000"/>
                </a:solidFill>
              </a:rPr>
              <a:t> empezó en 2004 el Reino Unido en respuesta a las duras restricciones de copyright del </a:t>
            </a:r>
            <a:r>
              <a:rPr lang="es-ES_tradnl" dirty="0" err="1">
                <a:solidFill>
                  <a:srgbClr val="FFC000"/>
                </a:solidFill>
              </a:rPr>
              <a:t>Ordnance</a:t>
            </a:r>
            <a:r>
              <a:rPr lang="es-ES_tradnl" dirty="0">
                <a:solidFill>
                  <a:srgbClr val="FFC000"/>
                </a:solidFill>
              </a:rPr>
              <a:t> </a:t>
            </a:r>
            <a:r>
              <a:rPr lang="es-ES_tradnl" dirty="0" err="1">
                <a:solidFill>
                  <a:srgbClr val="FFC000"/>
                </a:solidFill>
              </a:rPr>
              <a:t>Survey</a:t>
            </a:r>
            <a:r>
              <a:rPr lang="es-ES_tradnl" dirty="0">
                <a:solidFill>
                  <a:srgbClr val="FFC000"/>
                </a:solidFill>
              </a:rPr>
              <a:t>.</a:t>
            </a:r>
          </a:p>
          <a:p>
            <a:endParaRPr lang="es-ES_tradnl" dirty="0">
              <a:solidFill>
                <a:srgbClr val="FFC000"/>
              </a:solidFill>
            </a:endParaRPr>
          </a:p>
          <a:p>
            <a:r>
              <a:rPr lang="es-ES_tradnl" dirty="0">
                <a:solidFill>
                  <a:srgbClr val="FFC000"/>
                </a:solidFill>
              </a:rPr>
              <a:t>Es un proyecto colaborativo para crear mapas libres y editables.</a:t>
            </a:r>
          </a:p>
          <a:p>
            <a:endParaRPr lang="es-ES_tradnl" dirty="0">
              <a:solidFill>
                <a:srgbClr val="FFC000"/>
              </a:solidFill>
            </a:endParaRPr>
          </a:p>
          <a:p>
            <a:r>
              <a:rPr lang="es-ES_tradnl" dirty="0">
                <a:solidFill>
                  <a:srgbClr val="FFC000"/>
                </a:solidFill>
              </a:rPr>
              <a:t>Los mapas se crean utilizando información geográfica capturada con dispositivos GPS móviles, </a:t>
            </a:r>
            <a:r>
              <a:rPr lang="es-ES_tradnl" dirty="0" err="1">
                <a:solidFill>
                  <a:srgbClr val="FFC000"/>
                </a:solidFill>
              </a:rPr>
              <a:t>ortofotografías</a:t>
            </a:r>
            <a:r>
              <a:rPr lang="es-ES_tradnl" dirty="0">
                <a:solidFill>
                  <a:srgbClr val="FFC000"/>
                </a:solidFill>
              </a:rPr>
              <a:t> y otras fuentes libres. Esta cartografía, tanto las imágenes creadas como los datos vectoriales almacenados en su base de datos, se distribuye bajo licencia abierta Licencia Abierta de Bases de Datos (en inglés </a:t>
            </a:r>
            <a:r>
              <a:rPr lang="es-ES_tradnl" dirty="0" err="1">
                <a:solidFill>
                  <a:srgbClr val="FFC000"/>
                </a:solidFill>
              </a:rPr>
              <a:t>ODbL</a:t>
            </a:r>
            <a:r>
              <a:rPr lang="es-ES_tradnl" dirty="0">
                <a:solidFill>
                  <a:srgbClr val="FFC000"/>
                </a:solidFill>
              </a:rPr>
              <a:t>).(</a:t>
            </a:r>
            <a:r>
              <a:rPr lang="es-ES_tradnl" dirty="0" err="1">
                <a:solidFill>
                  <a:srgbClr val="FFC000"/>
                </a:solidFill>
              </a:rPr>
              <a:t>wikipedia</a:t>
            </a:r>
            <a:r>
              <a:rPr lang="es-ES_tradnl" dirty="0">
                <a:solidFill>
                  <a:srgbClr val="FFC000"/>
                </a:solidFill>
              </a:rPr>
              <a:t>)</a:t>
            </a:r>
          </a:p>
        </p:txBody>
      </p:sp>
      <p:sp>
        <p:nvSpPr>
          <p:cNvPr id="4" name="Rectangle 3"/>
          <p:cNvSpPr/>
          <p:nvPr/>
        </p:nvSpPr>
        <p:spPr>
          <a:xfrm>
            <a:off x="5547648" y="4725144"/>
            <a:ext cx="3328475" cy="369332"/>
          </a:xfrm>
          <a:prstGeom prst="rect">
            <a:avLst/>
          </a:prstGeom>
        </p:spPr>
        <p:txBody>
          <a:bodyPr wrap="none">
            <a:spAutoFit/>
          </a:bodyPr>
          <a:lstStyle/>
          <a:p>
            <a:r>
              <a:rPr lang="es-ES_tradnl" dirty="0">
                <a:solidFill>
                  <a:srgbClr val="FFC000"/>
                </a:solidFill>
              </a:rPr>
              <a:t>https://www.openstreetmap.org</a:t>
            </a:r>
          </a:p>
        </p:txBody>
      </p:sp>
      <p:pic>
        <p:nvPicPr>
          <p:cNvPr id="1028" name="Picture 4" descr="http://www.galpon.org/sites/www.galpon.org/files/image/miguelbf/256px-openstreetmap_logo.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144" y="2132856"/>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2274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374791"/>
            <a:ext cx="5283819"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“Otros“ Datos Abiertos: </a:t>
            </a:r>
            <a:r>
              <a:rPr lang="es-ES_tradnl" sz="2000" b="1" u="sng"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OpenStreetMap</a:t>
            </a:r>
            <a:endParaRPr lang="es-ES_tradnl" sz="2000" b="1" u="sng"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8629" y="2708920"/>
            <a:ext cx="4114800" cy="31146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829" y="2708920"/>
            <a:ext cx="3897313" cy="31146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Rectangle 4"/>
          <p:cNvSpPr/>
          <p:nvPr/>
        </p:nvSpPr>
        <p:spPr>
          <a:xfrm>
            <a:off x="3174276" y="1124744"/>
            <a:ext cx="2792046" cy="369332"/>
          </a:xfrm>
          <a:prstGeom prst="rect">
            <a:avLst/>
          </a:prstGeom>
        </p:spPr>
        <p:txBody>
          <a:bodyPr wrap="none">
            <a:spAutoFit/>
          </a:bodyPr>
          <a:lstStyle/>
          <a:p>
            <a:r>
              <a:rPr lang="es-ES" b="1" dirty="0"/>
              <a:t>Terremoto de Haití de 2010</a:t>
            </a:r>
          </a:p>
        </p:txBody>
      </p:sp>
      <p:sp>
        <p:nvSpPr>
          <p:cNvPr id="6" name="TextBox 5"/>
          <p:cNvSpPr txBox="1"/>
          <p:nvPr/>
        </p:nvSpPr>
        <p:spPr>
          <a:xfrm>
            <a:off x="1865178" y="5877272"/>
            <a:ext cx="694614" cy="369332"/>
          </a:xfrm>
          <a:prstGeom prst="rect">
            <a:avLst/>
          </a:prstGeom>
          <a:noFill/>
        </p:spPr>
        <p:txBody>
          <a:bodyPr wrap="none" rtlCol="0">
            <a:spAutoFit/>
          </a:bodyPr>
          <a:lstStyle/>
          <a:p>
            <a:r>
              <a:rPr lang="es-ES_tradnl" dirty="0"/>
              <a:t>antes</a:t>
            </a:r>
          </a:p>
        </p:txBody>
      </p:sp>
      <p:sp>
        <p:nvSpPr>
          <p:cNvPr id="7" name="TextBox 6"/>
          <p:cNvSpPr txBox="1"/>
          <p:nvPr/>
        </p:nvSpPr>
        <p:spPr>
          <a:xfrm>
            <a:off x="6034123" y="5898030"/>
            <a:ext cx="960519" cy="369332"/>
          </a:xfrm>
          <a:prstGeom prst="rect">
            <a:avLst/>
          </a:prstGeom>
          <a:noFill/>
        </p:spPr>
        <p:txBody>
          <a:bodyPr wrap="none" rtlCol="0">
            <a:spAutoFit/>
          </a:bodyPr>
          <a:lstStyle/>
          <a:p>
            <a:r>
              <a:rPr lang="es-ES_tradnl" dirty="0"/>
              <a:t>después</a:t>
            </a:r>
          </a:p>
        </p:txBody>
      </p:sp>
    </p:spTree>
    <p:extLst>
      <p:ext uri="{BB962C8B-B14F-4D97-AF65-F5344CB8AC3E}">
        <p14:creationId xmlns:p14="http://schemas.microsoft.com/office/powerpoint/2010/main" val="1562432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374791"/>
            <a:ext cx="5283819"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“Otros“ Datos Abiertos: </a:t>
            </a:r>
            <a:r>
              <a:rPr lang="es-ES_tradnl" sz="2000" b="1" u="sng" dirty="0" err="1">
                <a:solidFill>
                  <a:srgbClr val="000000"/>
                </a:solidFill>
                <a:latin typeface="Tahoma" panose="020B0604030504040204" pitchFamily="34" charset="0"/>
                <a:ea typeface="Tahoma" panose="020B0604030504040204" pitchFamily="34" charset="0"/>
                <a:cs typeface="Tahoma" panose="020B0604030504040204" pitchFamily="34" charset="0"/>
              </a:rPr>
              <a:t>OpenStreetMap</a:t>
            </a:r>
            <a:endPar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sp>
        <p:nvSpPr>
          <p:cNvPr id="3" name="TextBox 2"/>
          <p:cNvSpPr txBox="1"/>
          <p:nvPr/>
        </p:nvSpPr>
        <p:spPr>
          <a:xfrm>
            <a:off x="584972" y="1340768"/>
            <a:ext cx="8424936" cy="4247317"/>
          </a:xfrm>
          <a:prstGeom prst="rect">
            <a:avLst/>
          </a:prstGeom>
          <a:noFill/>
        </p:spPr>
        <p:txBody>
          <a:bodyPr wrap="square" rtlCol="0">
            <a:spAutoFit/>
          </a:bodyPr>
          <a:lstStyle/>
          <a:p>
            <a:pPr marL="285750" indent="-285750">
              <a:buFont typeface="Arial" panose="020B0604020202020204" pitchFamily="34" charset="0"/>
              <a:buChar char="•"/>
            </a:pPr>
            <a:r>
              <a:rPr lang="es-ES_tradnl" dirty="0">
                <a:latin typeface="Tahoma" panose="020B0604030504040204" pitchFamily="34" charset="0"/>
                <a:ea typeface="Tahoma" panose="020B0604030504040204" pitchFamily="34" charset="0"/>
                <a:cs typeface="Tahoma" panose="020B0604030504040204" pitchFamily="34" charset="0"/>
              </a:rPr>
              <a:t>Cualquier dato de OSM puede ser descargado y reutilizado</a:t>
            </a:r>
          </a:p>
          <a:p>
            <a:pPr marL="285750" indent="-285750">
              <a:buFont typeface="Arial" panose="020B0604020202020204" pitchFamily="34" charset="0"/>
              <a:buChar char="•"/>
            </a:pPr>
            <a:r>
              <a:rPr lang="es-ES_tradnl" dirty="0">
                <a:latin typeface="Tahoma" panose="020B0604030504040204" pitchFamily="34" charset="0"/>
                <a:ea typeface="Tahoma" panose="020B0604030504040204" pitchFamily="34" charset="0"/>
                <a:cs typeface="Tahoma" panose="020B0604030504040204" pitchFamily="34" charset="0"/>
              </a:rPr>
              <a:t>Cobertura mundial</a:t>
            </a:r>
          </a:p>
          <a:p>
            <a:pPr marL="285750" indent="-285750">
              <a:buFont typeface="Arial" panose="020B0604020202020204" pitchFamily="34" charset="0"/>
              <a:buChar char="•"/>
            </a:pPr>
            <a:r>
              <a:rPr lang="es-ES_tradnl" dirty="0">
                <a:latin typeface="Tahoma" panose="020B0604030504040204" pitchFamily="34" charset="0"/>
                <a:ea typeface="Tahoma" panose="020B0604030504040204" pitchFamily="34" charset="0"/>
                <a:cs typeface="Tahoma" panose="020B0604030504040204" pitchFamily="34" charset="0"/>
              </a:rPr>
              <a:t>Muchas empresas  han creado un modelo de negocio basado en estos datos.</a:t>
            </a:r>
          </a:p>
          <a:p>
            <a:pPr marL="285750" indent="-285750">
              <a:buFont typeface="Arial" panose="020B0604020202020204" pitchFamily="34" charset="0"/>
              <a:buChar char="•"/>
            </a:pPr>
            <a:r>
              <a:rPr lang="es-ES_tradnl" dirty="0">
                <a:latin typeface="Tahoma" panose="020B0604030504040204" pitchFamily="34" charset="0"/>
                <a:ea typeface="Tahoma" panose="020B0604030504040204" pitchFamily="34" charset="0"/>
                <a:cs typeface="Tahoma" panose="020B0604030504040204" pitchFamily="34" charset="0"/>
              </a:rPr>
              <a:t>Modelo de datos flexible</a:t>
            </a:r>
          </a:p>
          <a:p>
            <a:pPr marL="742950" lvl="1" indent="-285750">
              <a:buFont typeface="Arial" panose="020B0604020202020204" pitchFamily="34" charset="0"/>
              <a:buChar char="•"/>
            </a:pPr>
            <a:r>
              <a:rPr lang="es-ES_tradnl" dirty="0">
                <a:latin typeface="Tahoma" panose="020B0604030504040204" pitchFamily="34" charset="0"/>
                <a:ea typeface="Tahoma" panose="020B0604030504040204" pitchFamily="34" charset="0"/>
                <a:cs typeface="Tahoma" panose="020B0604030504040204" pitchFamily="34" charset="0"/>
              </a:rPr>
              <a:t>Los </a:t>
            </a:r>
            <a:r>
              <a:rPr lang="es-ES_tradnl" b="1" dirty="0">
                <a:latin typeface="Tahoma" panose="020B0604030504040204" pitchFamily="34" charset="0"/>
                <a:ea typeface="Tahoma" panose="020B0604030504040204" pitchFamily="34" charset="0"/>
                <a:cs typeface="Tahoma" panose="020B0604030504040204" pitchFamily="34" charset="0"/>
              </a:rPr>
              <a:t>nodos</a:t>
            </a:r>
            <a:r>
              <a:rPr lang="es-ES_tradnl" dirty="0">
                <a:latin typeface="Tahoma" panose="020B0604030504040204" pitchFamily="34" charset="0"/>
                <a:ea typeface="Tahoma" panose="020B0604030504040204" pitchFamily="34" charset="0"/>
                <a:cs typeface="Tahoma" panose="020B0604030504040204" pitchFamily="34" charset="0"/>
              </a:rPr>
              <a:t> (</a:t>
            </a:r>
            <a:r>
              <a:rPr lang="es-ES_tradnl" i="1" dirty="0" err="1">
                <a:latin typeface="Tahoma" panose="020B0604030504040204" pitchFamily="34" charset="0"/>
                <a:ea typeface="Tahoma" panose="020B0604030504040204" pitchFamily="34" charset="0"/>
                <a:cs typeface="Tahoma" panose="020B0604030504040204" pitchFamily="34" charset="0"/>
              </a:rPr>
              <a:t>nodes</a:t>
            </a:r>
            <a:r>
              <a:rPr lang="es-ES_tradnl" dirty="0">
                <a:latin typeface="Tahoma" panose="020B0604030504040204" pitchFamily="34" charset="0"/>
                <a:ea typeface="Tahoma" panose="020B0604030504040204" pitchFamily="34" charset="0"/>
                <a:cs typeface="Tahoma" panose="020B0604030504040204" pitchFamily="34" charset="0"/>
              </a:rPr>
              <a:t>). Son puntos que recogen una posición geográfica dada.</a:t>
            </a:r>
          </a:p>
          <a:p>
            <a:pPr marL="742950" lvl="1" indent="-285750">
              <a:buFont typeface="Arial" panose="020B0604020202020204" pitchFamily="34" charset="0"/>
              <a:buChar char="•"/>
            </a:pPr>
            <a:r>
              <a:rPr lang="es-ES_tradnl" dirty="0">
                <a:latin typeface="Tahoma" panose="020B0604030504040204" pitchFamily="34" charset="0"/>
                <a:ea typeface="Tahoma" panose="020B0604030504040204" pitchFamily="34" charset="0"/>
                <a:cs typeface="Tahoma" panose="020B0604030504040204" pitchFamily="34" charset="0"/>
              </a:rPr>
              <a:t>Las </a:t>
            </a:r>
            <a:r>
              <a:rPr lang="es-ES_tradnl" b="1" dirty="0">
                <a:latin typeface="Tahoma" panose="020B0604030504040204" pitchFamily="34" charset="0"/>
                <a:ea typeface="Tahoma" panose="020B0604030504040204" pitchFamily="34" charset="0"/>
                <a:cs typeface="Tahoma" panose="020B0604030504040204" pitchFamily="34" charset="0"/>
              </a:rPr>
              <a:t>vías</a:t>
            </a:r>
            <a:r>
              <a:rPr lang="es-ES_tradnl" dirty="0">
                <a:latin typeface="Tahoma" panose="020B0604030504040204" pitchFamily="34" charset="0"/>
                <a:ea typeface="Tahoma" panose="020B0604030504040204" pitchFamily="34" charset="0"/>
                <a:cs typeface="Tahoma" panose="020B0604030504040204" pitchFamily="34" charset="0"/>
              </a:rPr>
              <a:t> (</a:t>
            </a:r>
            <a:r>
              <a:rPr lang="es-ES_tradnl" i="1" dirty="0" err="1">
                <a:latin typeface="Tahoma" panose="020B0604030504040204" pitchFamily="34" charset="0"/>
                <a:ea typeface="Tahoma" panose="020B0604030504040204" pitchFamily="34" charset="0"/>
                <a:cs typeface="Tahoma" panose="020B0604030504040204" pitchFamily="34" charset="0"/>
              </a:rPr>
              <a:t>ways</a:t>
            </a:r>
            <a:r>
              <a:rPr lang="es-ES_tradnl" dirty="0">
                <a:latin typeface="Tahoma" panose="020B0604030504040204" pitchFamily="34" charset="0"/>
                <a:ea typeface="Tahoma" panose="020B0604030504040204" pitchFamily="34" charset="0"/>
                <a:cs typeface="Tahoma" panose="020B0604030504040204" pitchFamily="34" charset="0"/>
              </a:rPr>
              <a:t>). Son una lista ordenada de nodos que representa una </a:t>
            </a:r>
            <a:r>
              <a:rPr lang="es-ES_tradnl" dirty="0" err="1">
                <a:latin typeface="Tahoma" panose="020B0604030504040204" pitchFamily="34" charset="0"/>
                <a:ea typeface="Tahoma" panose="020B0604030504040204" pitchFamily="34" charset="0"/>
                <a:cs typeface="Tahoma" panose="020B0604030504040204" pitchFamily="34" charset="0"/>
              </a:rPr>
              <a:t>linia</a:t>
            </a:r>
            <a:r>
              <a:rPr lang="es-ES_tradnl" dirty="0">
                <a:latin typeface="Tahoma" panose="020B0604030504040204" pitchFamily="34" charset="0"/>
                <a:ea typeface="Tahoma" panose="020B0604030504040204" pitchFamily="34" charset="0"/>
                <a:cs typeface="Tahoma" panose="020B0604030504040204" pitchFamily="34" charset="0"/>
              </a:rPr>
              <a:t> </a:t>
            </a:r>
            <a:r>
              <a:rPr lang="es-ES_tradnl" dirty="0" err="1">
                <a:latin typeface="Tahoma" panose="020B0604030504040204" pitchFamily="34" charset="0"/>
                <a:ea typeface="Tahoma" panose="020B0604030504040204" pitchFamily="34" charset="0"/>
                <a:cs typeface="Tahoma" panose="020B0604030504040204" pitchFamily="34" charset="0"/>
              </a:rPr>
              <a:t>opoligono</a:t>
            </a:r>
            <a:r>
              <a:rPr lang="es-ES_tradnl" dirty="0">
                <a:latin typeface="Tahoma" panose="020B0604030504040204" pitchFamily="34" charset="0"/>
                <a:ea typeface="Tahoma" panose="020B0604030504040204" pitchFamily="34" charset="0"/>
                <a:cs typeface="Tahoma" panose="020B0604030504040204" pitchFamily="34" charset="0"/>
              </a:rPr>
              <a:t>(cuando una </a:t>
            </a:r>
            <a:r>
              <a:rPr lang="es-ES_tradnl" dirty="0" err="1">
                <a:latin typeface="Tahoma" panose="020B0604030504040204" pitchFamily="34" charset="0"/>
                <a:ea typeface="Tahoma" panose="020B0604030504040204" pitchFamily="34" charset="0"/>
                <a:cs typeface="Tahoma" panose="020B0604030504040204" pitchFamily="34" charset="0"/>
              </a:rPr>
              <a:t>polilínea</a:t>
            </a:r>
            <a:r>
              <a:rPr lang="es-ES_tradnl" dirty="0">
                <a:latin typeface="Tahoma" panose="020B0604030504040204" pitchFamily="34" charset="0"/>
                <a:ea typeface="Tahoma" panose="020B0604030504040204" pitchFamily="34" charset="0"/>
                <a:cs typeface="Tahoma" panose="020B0604030504040204" pitchFamily="34" charset="0"/>
              </a:rPr>
              <a:t> empieza y finaliza en el mismo punto).</a:t>
            </a:r>
          </a:p>
          <a:p>
            <a:pPr marL="742950" lvl="1" indent="-285750">
              <a:buFont typeface="Arial" panose="020B0604020202020204" pitchFamily="34" charset="0"/>
              <a:buChar char="•"/>
            </a:pPr>
            <a:r>
              <a:rPr lang="es-ES_tradnl" dirty="0">
                <a:latin typeface="Tahoma" panose="020B0604030504040204" pitchFamily="34" charset="0"/>
                <a:ea typeface="Tahoma" panose="020B0604030504040204" pitchFamily="34" charset="0"/>
                <a:cs typeface="Tahoma" panose="020B0604030504040204" pitchFamily="34" charset="0"/>
              </a:rPr>
              <a:t>Las </a:t>
            </a:r>
            <a:r>
              <a:rPr lang="es-ES_tradnl" b="1" dirty="0">
                <a:latin typeface="Tahoma" panose="020B0604030504040204" pitchFamily="34" charset="0"/>
                <a:ea typeface="Tahoma" panose="020B0604030504040204" pitchFamily="34" charset="0"/>
                <a:cs typeface="Tahoma" panose="020B0604030504040204" pitchFamily="34" charset="0"/>
              </a:rPr>
              <a:t>relaciones</a:t>
            </a:r>
            <a:r>
              <a:rPr lang="es-ES_tradnl" dirty="0">
                <a:latin typeface="Tahoma" panose="020B0604030504040204" pitchFamily="34" charset="0"/>
                <a:ea typeface="Tahoma" panose="020B0604030504040204" pitchFamily="34" charset="0"/>
                <a:cs typeface="Tahoma" panose="020B0604030504040204" pitchFamily="34" charset="0"/>
              </a:rPr>
              <a:t> (</a:t>
            </a:r>
            <a:r>
              <a:rPr lang="es-ES_tradnl" i="1" dirty="0" err="1">
                <a:latin typeface="Tahoma" panose="020B0604030504040204" pitchFamily="34" charset="0"/>
                <a:ea typeface="Tahoma" panose="020B0604030504040204" pitchFamily="34" charset="0"/>
                <a:cs typeface="Tahoma" panose="020B0604030504040204" pitchFamily="34" charset="0"/>
              </a:rPr>
              <a:t>relations</a:t>
            </a:r>
            <a:r>
              <a:rPr lang="es-ES_tradnl" dirty="0">
                <a:latin typeface="Tahoma" panose="020B0604030504040204" pitchFamily="34" charset="0"/>
                <a:ea typeface="Tahoma" panose="020B0604030504040204" pitchFamily="34" charset="0"/>
                <a:cs typeface="Tahoma" panose="020B0604030504040204" pitchFamily="34" charset="0"/>
              </a:rPr>
              <a:t>). Son grupos de nodos, vías y otras relaciones a las que se pueden asignar determinadas propiedades comunes. </a:t>
            </a:r>
          </a:p>
          <a:p>
            <a:pPr marL="742950" lvl="1" indent="-285750">
              <a:buFont typeface="Arial" panose="020B0604020202020204" pitchFamily="34" charset="0"/>
              <a:buChar char="•"/>
            </a:pPr>
            <a:r>
              <a:rPr lang="es-ES_tradnl" dirty="0">
                <a:latin typeface="Tahoma" panose="020B0604030504040204" pitchFamily="34" charset="0"/>
                <a:ea typeface="Tahoma" panose="020B0604030504040204" pitchFamily="34" charset="0"/>
                <a:cs typeface="Tahoma" panose="020B0604030504040204" pitchFamily="34" charset="0"/>
              </a:rPr>
              <a:t>Las </a:t>
            </a:r>
            <a:r>
              <a:rPr lang="es-ES_tradnl" b="1" dirty="0">
                <a:latin typeface="Tahoma" panose="020B0604030504040204" pitchFamily="34" charset="0"/>
                <a:ea typeface="Tahoma" panose="020B0604030504040204" pitchFamily="34" charset="0"/>
                <a:cs typeface="Tahoma" panose="020B0604030504040204" pitchFamily="34" charset="0"/>
              </a:rPr>
              <a:t>etiquetas</a:t>
            </a:r>
            <a:r>
              <a:rPr lang="es-ES_tradnl" dirty="0">
                <a:latin typeface="Tahoma" panose="020B0604030504040204" pitchFamily="34" charset="0"/>
                <a:ea typeface="Tahoma" panose="020B0604030504040204" pitchFamily="34" charset="0"/>
                <a:cs typeface="Tahoma" panose="020B0604030504040204" pitchFamily="34" charset="0"/>
              </a:rPr>
              <a:t> (</a:t>
            </a:r>
            <a:r>
              <a:rPr lang="es-ES_tradnl" i="1" dirty="0" err="1">
                <a:latin typeface="Tahoma" panose="020B0604030504040204" pitchFamily="34" charset="0"/>
                <a:ea typeface="Tahoma" panose="020B0604030504040204" pitchFamily="34" charset="0"/>
                <a:cs typeface="Tahoma" panose="020B0604030504040204" pitchFamily="34" charset="0"/>
              </a:rPr>
              <a:t>tags</a:t>
            </a:r>
            <a:r>
              <a:rPr lang="es-ES_tradnl" dirty="0">
                <a:latin typeface="Tahoma" panose="020B0604030504040204" pitchFamily="34" charset="0"/>
                <a:ea typeface="Tahoma" panose="020B0604030504040204" pitchFamily="34" charset="0"/>
                <a:cs typeface="Tahoma" panose="020B0604030504040204" pitchFamily="34" charset="0"/>
              </a:rPr>
              <a:t>). Se pueden asignar a nodos, caminos o relaciones y constan de una clave (</a:t>
            </a:r>
            <a:r>
              <a:rPr lang="es-ES_tradnl" i="1" dirty="0" err="1">
                <a:latin typeface="Tahoma" panose="020B0604030504040204" pitchFamily="34" charset="0"/>
                <a:ea typeface="Tahoma" panose="020B0604030504040204" pitchFamily="34" charset="0"/>
                <a:cs typeface="Tahoma" panose="020B0604030504040204" pitchFamily="34" charset="0"/>
              </a:rPr>
              <a:t>key</a:t>
            </a:r>
            <a:r>
              <a:rPr lang="es-ES_tradnl" dirty="0">
                <a:latin typeface="Tahoma" panose="020B0604030504040204" pitchFamily="34" charset="0"/>
                <a:ea typeface="Tahoma" panose="020B0604030504040204" pitchFamily="34" charset="0"/>
                <a:cs typeface="Tahoma" panose="020B0604030504040204" pitchFamily="34" charset="0"/>
              </a:rPr>
              <a:t>) y de un valor (</a:t>
            </a:r>
            <a:r>
              <a:rPr lang="es-ES_tradnl" i="1" dirty="0" err="1">
                <a:latin typeface="Tahoma" panose="020B0604030504040204" pitchFamily="34" charset="0"/>
                <a:ea typeface="Tahoma" panose="020B0604030504040204" pitchFamily="34" charset="0"/>
                <a:cs typeface="Tahoma" panose="020B0604030504040204" pitchFamily="34" charset="0"/>
              </a:rPr>
              <a:t>value</a:t>
            </a:r>
            <a:r>
              <a:rPr lang="es-ES_tradnl" dirty="0">
                <a:latin typeface="Tahoma" panose="020B0604030504040204" pitchFamily="34" charset="0"/>
                <a:ea typeface="Tahoma" panose="020B0604030504040204" pitchFamily="34" charset="0"/>
                <a:cs typeface="Tahoma" panose="020B0604030504040204" pitchFamily="34" charset="0"/>
              </a:rPr>
              <a:t>). Por ejemplo: </a:t>
            </a:r>
            <a:r>
              <a:rPr lang="es-ES_tradnl" dirty="0" err="1">
                <a:latin typeface="Tahoma" panose="020B0604030504040204" pitchFamily="34" charset="0"/>
                <a:ea typeface="Tahoma" panose="020B0604030504040204" pitchFamily="34" charset="0"/>
                <a:cs typeface="Tahoma" panose="020B0604030504040204" pitchFamily="34" charset="0"/>
              </a:rPr>
              <a:t>highway</a:t>
            </a:r>
            <a:r>
              <a:rPr lang="es-ES_tradnl" dirty="0">
                <a:latin typeface="Tahoma" panose="020B0604030504040204" pitchFamily="34" charset="0"/>
                <a:ea typeface="Tahoma" panose="020B0604030504040204" pitchFamily="34" charset="0"/>
                <a:cs typeface="Tahoma" panose="020B0604030504040204" pitchFamily="34" charset="0"/>
              </a:rPr>
              <a:t>=</a:t>
            </a:r>
            <a:r>
              <a:rPr lang="es-ES_tradnl" dirty="0" err="1">
                <a:latin typeface="Tahoma" panose="020B0604030504040204" pitchFamily="34" charset="0"/>
                <a:ea typeface="Tahoma" panose="020B0604030504040204" pitchFamily="34" charset="0"/>
                <a:cs typeface="Tahoma" panose="020B0604030504040204" pitchFamily="34" charset="0"/>
              </a:rPr>
              <a:t>trunk</a:t>
            </a:r>
            <a:endParaRPr lang="es-ES_tradnl"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s-ES_tradnl" dirty="0"/>
          </a:p>
        </p:txBody>
      </p:sp>
    </p:spTree>
    <p:extLst>
      <p:ext uri="{BB962C8B-B14F-4D97-AF65-F5344CB8AC3E}">
        <p14:creationId xmlns:p14="http://schemas.microsoft.com/office/powerpoint/2010/main" val="15406454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A118FC-800D-4CD6-A1CF-95D426EE693D}"/>
              </a:ext>
            </a:extLst>
          </p:cNvPr>
          <p:cNvSpPr/>
          <p:nvPr/>
        </p:nvSpPr>
        <p:spPr>
          <a:xfrm>
            <a:off x="539552" y="404664"/>
            <a:ext cx="2177199" cy="369332"/>
          </a:xfrm>
          <a:prstGeom prst="rect">
            <a:avLst/>
          </a:prstGeom>
        </p:spPr>
        <p:txBody>
          <a:bodyPr wrap="none">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b="1" u="sng"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Conceptos claves</a:t>
            </a:r>
          </a:p>
        </p:txBody>
      </p:sp>
      <p:sp>
        <p:nvSpPr>
          <p:cNvPr id="5" name="Rounded Rectangle 9">
            <a:extLst>
              <a:ext uri="{FF2B5EF4-FFF2-40B4-BE49-F238E27FC236}">
                <a16:creationId xmlns:a16="http://schemas.microsoft.com/office/drawing/2014/main" id="{EF9DBEAF-D9AA-433A-A3A9-ACAA89EAED45}"/>
              </a:ext>
            </a:extLst>
          </p:cNvPr>
          <p:cNvSpPr/>
          <p:nvPr/>
        </p:nvSpPr>
        <p:spPr>
          <a:xfrm>
            <a:off x="2729327" y="1484784"/>
            <a:ext cx="3168352" cy="2448272"/>
          </a:xfrm>
          <a:prstGeom prst="roundRect">
            <a:avLst/>
          </a:prstGeom>
          <a:solidFill>
            <a:schemeClr val="accent6">
              <a:lumMod val="50000"/>
            </a:schemeClr>
          </a:solidFill>
          <a:ln>
            <a:solidFill>
              <a:schemeClr val="tx1"/>
            </a:solidFill>
          </a:ln>
        </p:spPr>
        <p:style>
          <a:lnRef idx="1">
            <a:schemeClr val="accent6"/>
          </a:lnRef>
          <a:fillRef idx="1001">
            <a:schemeClr val="dk1"/>
          </a:fillRef>
          <a:effectRef idx="1">
            <a:schemeClr val="accent6"/>
          </a:effectRef>
          <a:fontRef idx="minor">
            <a:schemeClr val="dk1"/>
          </a:fontRef>
        </p:style>
        <p:txBody>
          <a:bodyPr rtlCol="0" anchor="ctr"/>
          <a:lstStyle/>
          <a:p>
            <a:pPr marL="342900" indent="-342900">
              <a:spcAft>
                <a:spcPct val="0"/>
              </a:spcAft>
              <a:buClr>
                <a:schemeClr val="tx1"/>
              </a:buClr>
              <a:buSzPct val="50000"/>
              <a:buFont typeface="Tahoma" panose="020B0604030504040204" pitchFamily="34" charset="0"/>
              <a:buChar char="●"/>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URL</a:t>
            </a:r>
          </a:p>
          <a:p>
            <a:pPr marL="342900" indent="-342900">
              <a:spcAft>
                <a:spcPct val="0"/>
              </a:spcAft>
              <a:buClr>
                <a:schemeClr val="tx1"/>
              </a:buClr>
              <a:buSzPct val="50000"/>
              <a:buFont typeface="Tahoma" panose="020B0604030504040204" pitchFamily="34" charset="0"/>
              <a:buChar char="●"/>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API</a:t>
            </a:r>
          </a:p>
          <a:p>
            <a:pPr>
              <a:spcAft>
                <a:spcPct val="0"/>
              </a:spcAft>
              <a:buSzPct val="45000"/>
              <a:buFont typeface="Wingdings" charset="2"/>
              <a:buChar char=""/>
            </a:pPr>
            <a:endParaRPr lang="es-ES" altLang="ca-E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44122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3275856" y="692696"/>
            <a:ext cx="4896544" cy="4536504"/>
          </a:xfrm>
          <a:prstGeom prst="ellipse">
            <a:avLst/>
          </a:prstGeom>
          <a:solidFill>
            <a:srgbClr val="FF0000">
              <a:alpha val="37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solidFill>
                  <a:srgbClr val="FFC000"/>
                </a:solidFill>
              </a:rPr>
              <a:t>La WEB (Geo) Programable</a:t>
            </a:r>
          </a:p>
        </p:txBody>
      </p:sp>
      <p:sp>
        <p:nvSpPr>
          <p:cNvPr id="3" name="Line Callout 3 2"/>
          <p:cNvSpPr/>
          <p:nvPr/>
        </p:nvSpPr>
        <p:spPr>
          <a:xfrm>
            <a:off x="6372200" y="5180298"/>
            <a:ext cx="2088232" cy="1321939"/>
          </a:xfrm>
          <a:prstGeom prst="borderCallout3">
            <a:avLst>
              <a:gd name="adj1" fmla="val 49741"/>
              <a:gd name="adj2" fmla="val -2394"/>
              <a:gd name="adj3" fmla="val 44431"/>
              <a:gd name="adj4" fmla="val -16664"/>
              <a:gd name="adj5" fmla="val 16351"/>
              <a:gd name="adj6" fmla="val -52436"/>
              <a:gd name="adj7" fmla="val -135"/>
              <a:gd name="adj8" fmla="val -44818"/>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solidFill>
                  <a:srgbClr val="FFC000"/>
                </a:solidFill>
              </a:rPr>
              <a:t>Librerías (API)</a:t>
            </a:r>
          </a:p>
          <a:p>
            <a:pPr algn="ctr"/>
            <a:r>
              <a:rPr lang="es-ES_tradnl" sz="1400" dirty="0">
                <a:solidFill>
                  <a:srgbClr val="FFC000"/>
                </a:solidFill>
              </a:rPr>
              <a:t>Geo servicios</a:t>
            </a:r>
          </a:p>
          <a:p>
            <a:pPr algn="ctr"/>
            <a:r>
              <a:rPr lang="es-ES_tradnl" sz="1400" dirty="0">
                <a:solidFill>
                  <a:srgbClr val="FFC000"/>
                </a:solidFill>
              </a:rPr>
              <a:t>Software</a:t>
            </a:r>
          </a:p>
        </p:txBody>
      </p:sp>
      <p:sp>
        <p:nvSpPr>
          <p:cNvPr id="4" name="TextBox 3"/>
          <p:cNvSpPr txBox="1"/>
          <p:nvPr/>
        </p:nvSpPr>
        <p:spPr>
          <a:xfrm>
            <a:off x="263829" y="374791"/>
            <a:ext cx="2826415"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La web programable</a:t>
            </a:r>
          </a:p>
        </p:txBody>
      </p:sp>
    </p:spTree>
    <p:extLst>
      <p:ext uri="{BB962C8B-B14F-4D97-AF65-F5344CB8AC3E}">
        <p14:creationId xmlns:p14="http://schemas.microsoft.com/office/powerpoint/2010/main" val="427216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3829" y="1124744"/>
            <a:ext cx="7406849" cy="738664"/>
          </a:xfrm>
          <a:prstGeom prst="rect">
            <a:avLst/>
          </a:prstGeom>
          <a:noFill/>
        </p:spPr>
        <p:txBody>
          <a:bodyPr wrap="square">
            <a:spAutoFit/>
          </a:bodyPr>
          <a:lstStyle/>
          <a:p>
            <a:r>
              <a:rPr lang="es-ES" altLang="ca-ES" sz="1400" dirty="0">
                <a:solidFill>
                  <a:srgbClr val="FFC000"/>
                </a:solidFill>
                <a:latin typeface="Tahoma" panose="020B0604030504040204" pitchFamily="34" charset="0"/>
                <a:ea typeface="Tahoma" panose="020B0604030504040204" pitchFamily="34" charset="0"/>
                <a:cs typeface="Tahoma" panose="020B0604030504040204" pitchFamily="34" charset="0"/>
              </a:rPr>
              <a:t>Conjunto heterogéneo de servicios en forma de API *(</a:t>
            </a:r>
            <a:r>
              <a:rPr lang="es-ES" altLang="ca-ES" sz="1400" dirty="0" err="1">
                <a:solidFill>
                  <a:srgbClr val="FFC000"/>
                </a:solidFill>
                <a:latin typeface="Tahoma" panose="020B0604030504040204" pitchFamily="34" charset="0"/>
                <a:ea typeface="Tahoma" panose="020B0604030504040204" pitchFamily="34" charset="0"/>
                <a:cs typeface="Tahoma" panose="020B0604030504040204" pitchFamily="34" charset="0"/>
              </a:rPr>
              <a:t>Application</a:t>
            </a:r>
            <a:r>
              <a:rPr lang="es-ES" altLang="ca-ES" sz="1400"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s-ES" altLang="ca-ES" sz="1400" dirty="0" err="1">
                <a:solidFill>
                  <a:srgbClr val="FFC000"/>
                </a:solidFill>
                <a:latin typeface="Tahoma" panose="020B0604030504040204" pitchFamily="34" charset="0"/>
                <a:ea typeface="Tahoma" panose="020B0604030504040204" pitchFamily="34" charset="0"/>
                <a:cs typeface="Tahoma" panose="020B0604030504040204" pitchFamily="34" charset="0"/>
              </a:rPr>
              <a:t>Programming</a:t>
            </a:r>
            <a:r>
              <a:rPr lang="es-ES" altLang="ca-ES" sz="1400" dirty="0">
                <a:solidFill>
                  <a:srgbClr val="FFC000"/>
                </a:solidFill>
                <a:latin typeface="Tahoma" panose="020B0604030504040204" pitchFamily="34" charset="0"/>
                <a:ea typeface="Tahoma" panose="020B0604030504040204" pitchFamily="34" charset="0"/>
                <a:cs typeface="Tahoma" panose="020B0604030504040204" pitchFamily="34" charset="0"/>
              </a:rPr>
              <a:t> Interface) </a:t>
            </a:r>
          </a:p>
          <a:p>
            <a:r>
              <a:rPr lang="es-ES" altLang="ca-ES" sz="1400" dirty="0">
                <a:solidFill>
                  <a:srgbClr val="FFC000"/>
                </a:solidFill>
                <a:latin typeface="Tahoma" panose="020B0604030504040204" pitchFamily="34" charset="0"/>
                <a:ea typeface="Tahoma" panose="020B0604030504040204" pitchFamily="34" charset="0"/>
                <a:cs typeface="Tahoma" panose="020B0604030504040204" pitchFamily="34" charset="0"/>
              </a:rPr>
              <a:t>que pueden ser invocados vía HTTP . Cuando una aplicación utiliza varias </a:t>
            </a:r>
            <a:r>
              <a:rPr lang="es-ES" altLang="ca-ES" sz="1400" dirty="0" err="1">
                <a:solidFill>
                  <a:srgbClr val="FFC000"/>
                </a:solidFill>
                <a:latin typeface="Tahoma" panose="020B0604030504040204" pitchFamily="34" charset="0"/>
                <a:ea typeface="Tahoma" panose="020B0604030504040204" pitchFamily="34" charset="0"/>
                <a:cs typeface="Tahoma" panose="020B0604030504040204" pitchFamily="34" charset="0"/>
              </a:rPr>
              <a:t>API's</a:t>
            </a:r>
            <a:r>
              <a:rPr lang="es-ES" altLang="ca-ES" sz="1400" dirty="0">
                <a:solidFill>
                  <a:srgbClr val="FFC000"/>
                </a:solidFill>
                <a:latin typeface="Tahoma" panose="020B0604030504040204" pitchFamily="34" charset="0"/>
                <a:ea typeface="Tahoma" panose="020B0604030504040204" pitchFamily="34" charset="0"/>
                <a:cs typeface="Tahoma" panose="020B0604030504040204" pitchFamily="34" charset="0"/>
              </a:rPr>
              <a:t> </a:t>
            </a:r>
          </a:p>
          <a:p>
            <a:r>
              <a:rPr lang="es-ES" altLang="ca-ES" sz="1400" dirty="0">
                <a:solidFill>
                  <a:srgbClr val="FFC000"/>
                </a:solidFill>
                <a:latin typeface="Tahoma" panose="020B0604030504040204" pitchFamily="34" charset="0"/>
                <a:ea typeface="Tahoma" panose="020B0604030504040204" pitchFamily="34" charset="0"/>
                <a:cs typeface="Tahoma" panose="020B0604030504040204" pitchFamily="34" charset="0"/>
              </a:rPr>
              <a:t>Es denominada como un </a:t>
            </a:r>
            <a:r>
              <a:rPr lang="es-ES" altLang="ca-ES" sz="1400" dirty="0" err="1">
                <a:solidFill>
                  <a:srgbClr val="FFC000"/>
                </a:solidFill>
                <a:latin typeface="Tahoma" panose="020B0604030504040204" pitchFamily="34" charset="0"/>
                <a:ea typeface="Tahoma" panose="020B0604030504040204" pitchFamily="34" charset="0"/>
                <a:cs typeface="Tahoma" panose="020B0604030504040204" pitchFamily="34" charset="0"/>
              </a:rPr>
              <a:t>Mashup</a:t>
            </a:r>
            <a:endParaRPr lang="es-ES" altLang="ca-ES" sz="1400" dirty="0">
              <a:solidFill>
                <a:srgbClr val="FFC000"/>
              </a:solidFill>
              <a:latin typeface="Tahoma" panose="020B0604030504040204" pitchFamily="34" charset="0"/>
              <a:ea typeface="Tahoma" panose="020B0604030504040204" pitchFamily="34" charset="0"/>
              <a:cs typeface="Tahoma" panose="020B0604030504040204" pitchFamily="34" charset="0"/>
            </a:endParaRPr>
          </a:p>
        </p:txBody>
      </p:sp>
      <p:sp>
        <p:nvSpPr>
          <p:cNvPr id="3" name="Text Box 2"/>
          <p:cNvSpPr txBox="1">
            <a:spLocks noChangeArrowheads="1"/>
          </p:cNvSpPr>
          <p:nvPr/>
        </p:nvSpPr>
        <p:spPr bwMode="auto">
          <a:xfrm>
            <a:off x="179513" y="5929097"/>
            <a:ext cx="896448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54000" rIns="90000" bIns="45000"/>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charset="0"/>
                <a:ea typeface="Lucida Sans Unicode" charset="0"/>
                <a:cs typeface="Lucida Sans Unicode"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charset="0"/>
                <a:ea typeface="Lucida Sans Unicode" charset="0"/>
                <a:cs typeface="Lucida Sans Unicode"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charset="0"/>
                <a:ea typeface="Lucida Sans Unicode" charset="0"/>
                <a:cs typeface="Lucida Sans Unicode"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charset="0"/>
                <a:ea typeface="Lucida Sans Unicode" charset="0"/>
                <a:cs typeface="Lucida Sans Unicode"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charset="0"/>
                <a:ea typeface="Lucida Sans Unicode" charset="0"/>
                <a:cs typeface="Lucida Sans Unicode"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charset="0"/>
                <a:ea typeface="Lucida Sans Unicode" charset="0"/>
                <a:cs typeface="Lucida Sans Unicode"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charset="0"/>
                <a:ea typeface="Lucida Sans Unicode" charset="0"/>
                <a:cs typeface="Lucida Sans Unicode"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charset="0"/>
                <a:ea typeface="Lucida Sans Unicode" charset="0"/>
                <a:cs typeface="Lucida Sans Unicode"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charset="0"/>
                <a:ea typeface="Lucida Sans Unicode" charset="0"/>
                <a:cs typeface="Lucida Sans Unicode" charset="0"/>
              </a:defRPr>
            </a:lvl9pPr>
          </a:lstStyle>
          <a:p>
            <a:pPr eaLnBrk="1">
              <a:buClrTx/>
              <a:buFontTx/>
              <a:buNone/>
            </a:pPr>
            <a:r>
              <a:rPr lang="es-ES" altLang="ca-ES" sz="900" dirty="0">
                <a:solidFill>
                  <a:srgbClr val="FFC000"/>
                </a:solidFill>
                <a:latin typeface="Tahoma" panose="020B0604030504040204" pitchFamily="34" charset="0"/>
                <a:ea typeface="Tahoma" panose="020B0604030504040204" pitchFamily="34" charset="0"/>
                <a:cs typeface="Tahoma" panose="020B0604030504040204" pitchFamily="34" charset="0"/>
              </a:rPr>
              <a:t>*Interfaz de programación de aplicaciones o API (del inglés </a:t>
            </a:r>
            <a:r>
              <a:rPr lang="es-ES" altLang="ca-ES" sz="900" dirty="0" err="1">
                <a:solidFill>
                  <a:srgbClr val="FFC000"/>
                </a:solidFill>
                <a:latin typeface="Tahoma" panose="020B0604030504040204" pitchFamily="34" charset="0"/>
                <a:ea typeface="Tahoma" panose="020B0604030504040204" pitchFamily="34" charset="0"/>
                <a:cs typeface="Tahoma" panose="020B0604030504040204" pitchFamily="34" charset="0"/>
              </a:rPr>
              <a:t>Application</a:t>
            </a:r>
            <a:r>
              <a:rPr lang="es-ES" altLang="ca-ES" sz="900"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s-ES" altLang="ca-ES" sz="900" dirty="0" err="1">
                <a:solidFill>
                  <a:srgbClr val="FFC000"/>
                </a:solidFill>
                <a:latin typeface="Tahoma" panose="020B0604030504040204" pitchFamily="34" charset="0"/>
                <a:ea typeface="Tahoma" panose="020B0604030504040204" pitchFamily="34" charset="0"/>
                <a:cs typeface="Tahoma" panose="020B0604030504040204" pitchFamily="34" charset="0"/>
              </a:rPr>
              <a:t>Programming</a:t>
            </a:r>
            <a:r>
              <a:rPr lang="es-ES" altLang="ca-ES" sz="900" dirty="0">
                <a:solidFill>
                  <a:srgbClr val="FFC000"/>
                </a:solidFill>
                <a:latin typeface="Tahoma" panose="020B0604030504040204" pitchFamily="34" charset="0"/>
                <a:ea typeface="Tahoma" panose="020B0604030504040204" pitchFamily="34" charset="0"/>
                <a:cs typeface="Tahoma" panose="020B0604030504040204" pitchFamily="34" charset="0"/>
              </a:rPr>
              <a:t> Interface ) es el conjunto de funciones y procedimientos (o métodos , en la programación orientada a objetos ) que ofrece cierta biblioteca para ser utilizado por otro software como una capa de abstracción. Son usadas generalmente en las bibliotecas (también denominadas comúnmente "librerías"). Fuente: Wikipedia</a:t>
            </a: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896065"/>
            <a:ext cx="3357562" cy="359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2484233"/>
            <a:ext cx="3662363" cy="242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 name="TextBox 5"/>
          <p:cNvSpPr txBox="1"/>
          <p:nvPr/>
        </p:nvSpPr>
        <p:spPr>
          <a:xfrm>
            <a:off x="263829" y="374791"/>
            <a:ext cx="2826415"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La web programable</a:t>
            </a:r>
          </a:p>
        </p:txBody>
      </p:sp>
    </p:spTree>
    <p:extLst>
      <p:ext uri="{BB962C8B-B14F-4D97-AF65-F5344CB8AC3E}">
        <p14:creationId xmlns:p14="http://schemas.microsoft.com/office/powerpoint/2010/main" val="216480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7544" y="332655"/>
            <a:ext cx="7488832" cy="5632311"/>
          </a:xfrm>
          <a:prstGeom prst="rect">
            <a:avLst/>
          </a:prstGeom>
        </p:spPr>
        <p:txBody>
          <a:bodyPr wrap="square">
            <a:spAutoFit/>
          </a:bodyPr>
          <a:lstStyle/>
          <a:p>
            <a:pPr>
              <a:spcAft>
                <a:spcPct val="0"/>
              </a:spcAft>
            </a:pPr>
            <a:r>
              <a:rPr lang="es-ES" altLang="ca-ES" sz="2000" b="1" u="sng"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RESULTADOS</a:t>
            </a:r>
          </a:p>
          <a:p>
            <a:pPr>
              <a:spcAft>
                <a:spcPct val="0"/>
              </a:spcAft>
            </a:pPr>
            <a:endParaRPr lang="es-ES" altLang="ca-ES" sz="2000" b="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pPr>
              <a:spcAft>
                <a:spcPct val="0"/>
              </a:spcAft>
            </a:pPr>
            <a:endParaRPr lang="es-ES" altLang="ca-ES" sz="2000" b="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pPr>
              <a:spcAft>
                <a:spcPct val="0"/>
              </a:spcAft>
              <a:buSzPct val="45000"/>
              <a:buFont typeface="Wingdings" charset="2"/>
              <a:buChar char=""/>
            </a:pPr>
            <a:r>
              <a:rPr lang="es-ES" altLang="ca-ES"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Conocimiento y práctica de lenguajes de programación.</a:t>
            </a:r>
          </a:p>
          <a:p>
            <a:pPr>
              <a:spcAft>
                <a:spcPct val="0"/>
              </a:spcAft>
              <a:buSzPct val="45000"/>
            </a:pPr>
            <a:endParaRPr lang="es-ES" altLang="ca-ES"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pPr>
              <a:spcAft>
                <a:spcPct val="0"/>
              </a:spcAft>
              <a:buSzPct val="45000"/>
              <a:buFont typeface="Wingdings" charset="2"/>
              <a:buChar char=""/>
            </a:pPr>
            <a:r>
              <a:rPr lang="es-ES" altLang="ca-ES"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Capacidad  para definir funcionalidades de una aplicación SIG y publicación Web.</a:t>
            </a:r>
          </a:p>
          <a:p>
            <a:pPr>
              <a:spcAft>
                <a:spcPct val="0"/>
              </a:spcAft>
              <a:buSzPct val="45000"/>
            </a:pPr>
            <a:endParaRPr lang="es-ES" altLang="ca-ES"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pPr>
              <a:spcAft>
                <a:spcPct val="0"/>
              </a:spcAft>
              <a:buSzPct val="45000"/>
              <a:buFont typeface="Wingdings" charset="2"/>
              <a:buChar char=""/>
            </a:pPr>
            <a:r>
              <a:rPr lang="es-ES" altLang="ca-ES"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Capacidad  de análisis y síntesis de problemas vinculados con la publicación de datos.</a:t>
            </a:r>
          </a:p>
          <a:p>
            <a:pPr>
              <a:spcAft>
                <a:spcPct val="0"/>
              </a:spcAft>
              <a:buSzPct val="45000"/>
            </a:pPr>
            <a:endParaRPr lang="es-ES" altLang="ca-ES"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pPr>
              <a:spcAft>
                <a:spcPct val="0"/>
              </a:spcAft>
              <a:buSzPct val="45000"/>
              <a:buFont typeface="Wingdings" charset="2"/>
              <a:buChar char=""/>
            </a:pPr>
            <a:r>
              <a:rPr lang="es-ES" altLang="ca-ES"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Habilidad en la utilización de servidores de mapas libres y clientes Web.</a:t>
            </a:r>
          </a:p>
          <a:p>
            <a:pPr>
              <a:spcAft>
                <a:spcPct val="0"/>
              </a:spcAft>
              <a:buSzPct val="45000"/>
            </a:pPr>
            <a:r>
              <a:rPr lang="es-ES" altLang="ca-ES"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a:t>
            </a:r>
          </a:p>
          <a:p>
            <a:pPr>
              <a:spcAft>
                <a:spcPct val="0"/>
              </a:spcAft>
              <a:buSzPct val="45000"/>
              <a:buFont typeface="Wingdings" charset="2"/>
              <a:buChar char=""/>
            </a:pPr>
            <a:r>
              <a:rPr lang="es-ES" altLang="ca-ES"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Conocimientos genéricos sobre tecnologías de interoperabilidad, estándares y  formatos.</a:t>
            </a:r>
          </a:p>
          <a:p>
            <a:pPr>
              <a:spcAft>
                <a:spcPct val="0"/>
              </a:spcAft>
              <a:buSzPct val="45000"/>
              <a:buFont typeface="Wingdings" charset="2"/>
              <a:buChar char=""/>
            </a:pPr>
            <a:endParaRPr lang="es-ES" altLang="ca-ES"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pPr>
              <a:spcAft>
                <a:spcPct val="0"/>
              </a:spcAft>
              <a:buSzPct val="45000"/>
              <a:buFont typeface="Wingdings" charset="2"/>
              <a:buChar char=""/>
            </a:pPr>
            <a:r>
              <a:rPr lang="es-ES" altLang="ca-ES"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Dar a conocer nuestro trabajo y nuestras habilidades</a:t>
            </a:r>
          </a:p>
        </p:txBody>
      </p:sp>
      <p:pic>
        <p:nvPicPr>
          <p:cNvPr id="3074"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88224" y="301658"/>
            <a:ext cx="1636912" cy="12276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64515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374791"/>
            <a:ext cx="3637534"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La web programable (Geo)</a:t>
            </a:r>
          </a:p>
        </p:txBody>
      </p:sp>
      <p:sp>
        <p:nvSpPr>
          <p:cNvPr id="3" name="Rectangle 2"/>
          <p:cNvSpPr/>
          <p:nvPr/>
        </p:nvSpPr>
        <p:spPr>
          <a:xfrm>
            <a:off x="2092275" y="5877272"/>
            <a:ext cx="4572000" cy="430887"/>
          </a:xfrm>
          <a:prstGeom prst="rect">
            <a:avLst/>
          </a:prstGeom>
        </p:spPr>
        <p:txBody>
          <a:bodyPr>
            <a:spAutoFit/>
          </a:bodyPr>
          <a:lstStyle/>
          <a:p>
            <a:r>
              <a:rPr lang="es-ES_tradnl" sz="1100" dirty="0">
                <a:latin typeface="Tahoma" panose="020B0604030504040204" pitchFamily="34" charset="0"/>
                <a:ea typeface="Tahoma" panose="020B0604030504040204" pitchFamily="34" charset="0"/>
                <a:cs typeface="Tahoma" panose="020B0604030504040204" pitchFamily="34" charset="0"/>
                <a:hlinkClick r:id="rId2"/>
              </a:rPr>
              <a:t>http://www.programmableweb.com/category/all/apis?category=19978</a:t>
            </a:r>
            <a:endParaRPr lang="es-ES_tradnl" sz="1100" dirty="0">
              <a:latin typeface="Tahoma" panose="020B0604030504040204" pitchFamily="34" charset="0"/>
              <a:ea typeface="Tahoma" panose="020B0604030504040204" pitchFamily="34" charset="0"/>
              <a:cs typeface="Tahoma" panose="020B0604030504040204" pitchFamily="34" charset="0"/>
            </a:endParaRPr>
          </a:p>
          <a:p>
            <a:endParaRPr lang="es-ES_tradnl" sz="1100" dirty="0">
              <a:latin typeface="Tahoma" panose="020B0604030504040204" pitchFamily="34" charset="0"/>
              <a:ea typeface="Tahoma" panose="020B0604030504040204" pitchFamily="34" charset="0"/>
              <a:cs typeface="Tahoma" panose="020B0604030504040204" pitchFamily="34" charset="0"/>
            </a:endParaRPr>
          </a:p>
        </p:txBody>
      </p:sp>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980728"/>
            <a:ext cx="7318664" cy="4752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992979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440567" y="1268760"/>
            <a:ext cx="8229600" cy="48768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_tradnl" altLang="ca-ES" sz="1800" dirty="0">
                <a:solidFill>
                  <a:srgbClr val="FFC000"/>
                </a:solidFill>
                <a:latin typeface="Tahoma" panose="020B0604030504040204" pitchFamily="34" charset="0"/>
                <a:ea typeface="Tahoma" panose="020B0604030504040204" pitchFamily="34" charset="0"/>
                <a:cs typeface="Tahoma" panose="020B0604030504040204" pitchFamily="34" charset="0"/>
              </a:rPr>
              <a:t>Mapa y foto de referencia de todo el mundo</a:t>
            </a:r>
          </a:p>
          <a:p>
            <a:r>
              <a:rPr lang="es-ES_tradnl" altLang="ca-ES" sz="1800" dirty="0" err="1">
                <a:solidFill>
                  <a:srgbClr val="FFC000"/>
                </a:solidFill>
                <a:latin typeface="Tahoma" panose="020B0604030504040204" pitchFamily="34" charset="0"/>
                <a:ea typeface="Tahoma" panose="020B0604030504040204" pitchFamily="34" charset="0"/>
                <a:cs typeface="Tahoma" panose="020B0604030504040204" pitchFamily="34" charset="0"/>
              </a:rPr>
              <a:t>Geocodificación</a:t>
            </a:r>
            <a:endParaRPr lang="es-ES_tradnl" altLang="ca-ES" sz="1800" dirty="0">
              <a:solidFill>
                <a:srgbClr val="FFC000"/>
              </a:solidFill>
              <a:latin typeface="Tahoma" panose="020B0604030504040204" pitchFamily="34" charset="0"/>
              <a:ea typeface="Tahoma" panose="020B0604030504040204" pitchFamily="34" charset="0"/>
              <a:cs typeface="Tahoma" panose="020B0604030504040204" pitchFamily="34" charset="0"/>
            </a:endParaRPr>
          </a:p>
          <a:p>
            <a:r>
              <a:rPr lang="es-ES_tradnl" altLang="ca-ES" sz="1800" dirty="0" err="1">
                <a:solidFill>
                  <a:srgbClr val="FFC000"/>
                </a:solidFill>
                <a:latin typeface="Tahoma" panose="020B0604030504040204" pitchFamily="34" charset="0"/>
                <a:ea typeface="Tahoma" panose="020B0604030504040204" pitchFamily="34" charset="0"/>
                <a:cs typeface="Tahoma" panose="020B0604030504040204" pitchFamily="34" charset="0"/>
              </a:rPr>
              <a:t>Routing</a:t>
            </a:r>
            <a:endParaRPr lang="es-ES_tradnl" altLang="ca-ES" sz="1800" dirty="0">
              <a:solidFill>
                <a:srgbClr val="FFC000"/>
              </a:solidFill>
              <a:latin typeface="Tahoma" panose="020B0604030504040204" pitchFamily="34" charset="0"/>
              <a:ea typeface="Tahoma" panose="020B0604030504040204" pitchFamily="34" charset="0"/>
              <a:cs typeface="Tahoma" panose="020B0604030504040204" pitchFamily="34" charset="0"/>
            </a:endParaRPr>
          </a:p>
          <a:p>
            <a:r>
              <a:rPr lang="es-ES_tradnl" altLang="ca-ES" sz="1800" dirty="0" err="1">
                <a:solidFill>
                  <a:srgbClr val="FFC000"/>
                </a:solidFill>
                <a:latin typeface="Tahoma" panose="020B0604030504040204" pitchFamily="34" charset="0"/>
                <a:ea typeface="Tahoma" panose="020B0604030504040204" pitchFamily="34" charset="0"/>
                <a:cs typeface="Tahoma" panose="020B0604030504040204" pitchFamily="34" charset="0"/>
              </a:rPr>
              <a:t>Gazzeter</a:t>
            </a:r>
            <a:endParaRPr lang="es-ES_tradnl" altLang="ca-ES" sz="1800" dirty="0">
              <a:solidFill>
                <a:srgbClr val="FFC000"/>
              </a:solidFill>
              <a:latin typeface="Tahoma" panose="020B0604030504040204" pitchFamily="34" charset="0"/>
              <a:ea typeface="Tahoma" panose="020B0604030504040204" pitchFamily="34" charset="0"/>
              <a:cs typeface="Tahoma" panose="020B0604030504040204" pitchFamily="34" charset="0"/>
            </a:endParaRPr>
          </a:p>
          <a:p>
            <a:r>
              <a:rPr lang="es-ES_tradnl" altLang="ca-ES" sz="1800" dirty="0">
                <a:solidFill>
                  <a:srgbClr val="FFC000"/>
                </a:solidFill>
                <a:latin typeface="Tahoma" panose="020B0604030504040204" pitchFamily="34" charset="0"/>
                <a:ea typeface="Tahoma" panose="020B0604030504040204" pitchFamily="34" charset="0"/>
                <a:cs typeface="Tahoma" panose="020B0604030504040204" pitchFamily="34" charset="0"/>
              </a:rPr>
              <a:t>Conexión a geo servicios de terceros</a:t>
            </a:r>
          </a:p>
          <a:p>
            <a:r>
              <a:rPr lang="es-ES_tradnl" altLang="ca-ES" sz="1800" dirty="0">
                <a:solidFill>
                  <a:srgbClr val="FFC000"/>
                </a:solidFill>
                <a:latin typeface="Tahoma" panose="020B0604030504040204" pitchFamily="34" charset="0"/>
                <a:ea typeface="Tahoma" panose="020B0604030504040204" pitchFamily="34" charset="0"/>
                <a:cs typeface="Tahoma" panose="020B0604030504040204" pitchFamily="34" charset="0"/>
              </a:rPr>
              <a:t>Funciones SIG</a:t>
            </a:r>
          </a:p>
          <a:p>
            <a:r>
              <a:rPr lang="es-ES_tradnl" altLang="ca-ES" sz="1800" dirty="0">
                <a:solidFill>
                  <a:srgbClr val="FFC000"/>
                </a:solidFill>
                <a:latin typeface="Tahoma" panose="020B0604030504040204" pitchFamily="34" charset="0"/>
                <a:ea typeface="Tahoma" panose="020B0604030504040204" pitchFamily="34" charset="0"/>
                <a:cs typeface="Tahoma" panose="020B0604030504040204" pitchFamily="34" charset="0"/>
              </a:rPr>
              <a:t>Integración de datos propios</a:t>
            </a:r>
          </a:p>
          <a:p>
            <a:endParaRPr lang="es-ES_tradnl" altLang="ca-ES" sz="1800" dirty="0">
              <a:solidFill>
                <a:srgbClr val="FFC000"/>
              </a:solidFill>
              <a:latin typeface="Tahoma" panose="020B0604030504040204" pitchFamily="34" charset="0"/>
              <a:ea typeface="Tahoma" panose="020B0604030504040204" pitchFamily="34" charset="0"/>
              <a:cs typeface="Tahoma" panose="020B0604030504040204" pitchFamily="34" charset="0"/>
            </a:endParaRPr>
          </a:p>
          <a:p>
            <a:r>
              <a:rPr lang="es-ES_tradnl" altLang="ca-ES" sz="1800" dirty="0">
                <a:solidFill>
                  <a:srgbClr val="FFC000"/>
                </a:solidFill>
                <a:latin typeface="Tahoma" panose="020B0604030504040204" pitchFamily="34" charset="0"/>
                <a:ea typeface="Tahoma" panose="020B0604030504040204" pitchFamily="34" charset="0"/>
                <a:cs typeface="Tahoma" panose="020B0604030504040204" pitchFamily="34" charset="0"/>
              </a:rPr>
              <a:t>(Todo con JavaScript)</a:t>
            </a:r>
          </a:p>
          <a:p>
            <a:endParaRPr lang="es-ES_tradnl" altLang="ca-ES" sz="1800" dirty="0">
              <a:solidFill>
                <a:srgbClr val="FFC000"/>
              </a:solidFill>
              <a:latin typeface="Tahoma" panose="020B0604030504040204" pitchFamily="34" charset="0"/>
              <a:ea typeface="Tahoma" panose="020B0604030504040204" pitchFamily="34" charset="0"/>
              <a:cs typeface="Tahoma" panose="020B0604030504040204" pitchFamily="34" charset="0"/>
            </a:endParaRPr>
          </a:p>
        </p:txBody>
      </p:sp>
      <p:sp>
        <p:nvSpPr>
          <p:cNvPr id="3" name="Title 1"/>
          <p:cNvSpPr txBox="1">
            <a:spLocks/>
          </p:cNvSpPr>
          <p:nvPr/>
        </p:nvSpPr>
        <p:spPr>
          <a:xfrm>
            <a:off x="1331640" y="397346"/>
            <a:ext cx="8229600" cy="9906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s-ES_tradnl" sz="1800" dirty="0">
                <a:latin typeface="Tahoma" panose="020B0604030504040204" pitchFamily="34" charset="0"/>
                <a:ea typeface="Tahoma" panose="020B0604030504040204" pitchFamily="34" charset="0"/>
                <a:cs typeface="Tahoma" panose="020B0604030504040204" pitchFamily="34" charset="0"/>
              </a:rPr>
              <a:t>Que ofrecen estas librerías</a:t>
            </a:r>
          </a:p>
        </p:txBody>
      </p:sp>
      <p:sp>
        <p:nvSpPr>
          <p:cNvPr id="4" name="TextBox 3"/>
          <p:cNvSpPr txBox="1"/>
          <p:nvPr/>
        </p:nvSpPr>
        <p:spPr>
          <a:xfrm>
            <a:off x="263829" y="374791"/>
            <a:ext cx="3637534"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La web programable (Geo)</a:t>
            </a:r>
          </a:p>
        </p:txBody>
      </p:sp>
    </p:spTree>
    <p:extLst>
      <p:ext uri="{BB962C8B-B14F-4D97-AF65-F5344CB8AC3E}">
        <p14:creationId xmlns:p14="http://schemas.microsoft.com/office/powerpoint/2010/main" val="37997274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725" y="1690688"/>
            <a:ext cx="7988300" cy="428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 name="Text Box 2"/>
          <p:cNvSpPr txBox="1">
            <a:spLocks noChangeArrowheads="1"/>
          </p:cNvSpPr>
          <p:nvPr/>
        </p:nvSpPr>
        <p:spPr bwMode="auto">
          <a:xfrm>
            <a:off x="1173163" y="6624638"/>
            <a:ext cx="249555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54000" rIns="90000" bIns="45000"/>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9pPr>
          </a:lstStyle>
          <a:p>
            <a:pPr eaLnBrk="1">
              <a:buClrTx/>
              <a:buFontTx/>
              <a:buNone/>
            </a:pPr>
            <a:r>
              <a:rPr lang="es-ES" altLang="ca-ES" sz="1000">
                <a:solidFill>
                  <a:srgbClr val="FFC000"/>
                </a:solidFill>
              </a:rPr>
              <a:t>Fuente:</a:t>
            </a:r>
            <a:r>
              <a:rPr lang="en-US" altLang="ca-ES" sz="1000">
                <a:solidFill>
                  <a:srgbClr val="FFC000"/>
                </a:solidFill>
              </a:rPr>
              <a:t>John Musser, ProgrammableWeb</a:t>
            </a:r>
          </a:p>
        </p:txBody>
      </p:sp>
      <p:sp>
        <p:nvSpPr>
          <p:cNvPr id="4" name="Text Box 3"/>
          <p:cNvSpPr txBox="1">
            <a:spLocks noChangeArrowheads="1"/>
          </p:cNvSpPr>
          <p:nvPr/>
        </p:nvSpPr>
        <p:spPr bwMode="auto">
          <a:xfrm>
            <a:off x="3007475" y="1146175"/>
            <a:ext cx="4062413"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60840" rIns="90000" bIns="45000"/>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9pPr>
          </a:lstStyle>
          <a:p>
            <a:pPr eaLnBrk="1">
              <a:buClrTx/>
              <a:buFontTx/>
              <a:buNone/>
            </a:pPr>
            <a:r>
              <a:rPr lang="es-ES" altLang="ca-ES" b="1" dirty="0">
                <a:solidFill>
                  <a:srgbClr val="FFC000"/>
                </a:solidFill>
              </a:rPr>
              <a:t>Evolución número de </a:t>
            </a:r>
            <a:r>
              <a:rPr lang="es-ES" altLang="ca-ES" b="1" dirty="0" err="1">
                <a:solidFill>
                  <a:srgbClr val="FFC000"/>
                </a:solidFill>
              </a:rPr>
              <a:t>API,s</a:t>
            </a:r>
            <a:r>
              <a:rPr lang="es-ES" altLang="ca-ES" b="1" dirty="0">
                <a:solidFill>
                  <a:srgbClr val="FFC000"/>
                </a:solidFill>
              </a:rPr>
              <a:t> abiertas</a:t>
            </a:r>
          </a:p>
        </p:txBody>
      </p:sp>
      <p:sp>
        <p:nvSpPr>
          <p:cNvPr id="5" name="TextBox 4"/>
          <p:cNvSpPr txBox="1"/>
          <p:nvPr/>
        </p:nvSpPr>
        <p:spPr>
          <a:xfrm>
            <a:off x="263829" y="374791"/>
            <a:ext cx="2826415"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La web programable</a:t>
            </a:r>
          </a:p>
        </p:txBody>
      </p:sp>
    </p:spTree>
    <p:extLst>
      <p:ext uri="{BB962C8B-B14F-4D97-AF65-F5344CB8AC3E}">
        <p14:creationId xmlns:p14="http://schemas.microsoft.com/office/powerpoint/2010/main" val="37961803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a:spLocks noChangeArrowheads="1"/>
          </p:cNvSpPr>
          <p:nvPr/>
        </p:nvSpPr>
        <p:spPr bwMode="auto">
          <a:xfrm>
            <a:off x="503238" y="-242888"/>
            <a:ext cx="9070975" cy="157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9pPr>
          </a:lstStyle>
          <a:p>
            <a:pPr algn="ctr" eaLnBrk="1" hangingPunct="1">
              <a:lnSpc>
                <a:spcPct val="100000"/>
              </a:lnSpc>
              <a:buClrTx/>
              <a:buSzPct val="45000"/>
              <a:buFontTx/>
              <a:buNone/>
            </a:pPr>
            <a:r>
              <a:rPr lang="en-US" altLang="ca-ES" dirty="0">
                <a:solidFill>
                  <a:schemeClr val="tx1"/>
                </a:solidFill>
              </a:rPr>
              <a:t>REST vs. SOAP:</a:t>
            </a:r>
          </a:p>
        </p:txBody>
      </p:sp>
      <p:sp>
        <p:nvSpPr>
          <p:cNvPr id="3" name="Text Box 3"/>
          <p:cNvSpPr txBox="1">
            <a:spLocks noChangeArrowheads="1"/>
          </p:cNvSpPr>
          <p:nvPr/>
        </p:nvSpPr>
        <p:spPr bwMode="auto">
          <a:xfrm>
            <a:off x="-77788" y="5824752"/>
            <a:ext cx="10233026"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marL="215900" indent="-214313"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1pPr>
            <a:lvl2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2pPr>
            <a:lvl3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3pPr>
            <a:lvl4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4pPr>
            <a:lvl5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9pPr>
          </a:lstStyle>
          <a:p>
            <a:pPr algn="ctr" eaLnBrk="1" hangingPunct="1">
              <a:lnSpc>
                <a:spcPct val="100000"/>
              </a:lnSpc>
              <a:spcBef>
                <a:spcPts val="1500"/>
              </a:spcBef>
              <a:buClrTx/>
              <a:buSzPct val="45000"/>
              <a:buFontTx/>
              <a:buNone/>
            </a:pPr>
            <a:r>
              <a:rPr lang="es-ES" altLang="ca-ES" sz="1400" i="1" dirty="0" err="1">
                <a:solidFill>
                  <a:srgbClr val="000000"/>
                </a:solidFill>
              </a:rPr>
              <a:t>Distribution</a:t>
            </a:r>
            <a:r>
              <a:rPr lang="es-ES" altLang="ca-ES" sz="1400" i="1" dirty="0">
                <a:solidFill>
                  <a:srgbClr val="000000"/>
                </a:solidFill>
              </a:rPr>
              <a:t> of API </a:t>
            </a:r>
            <a:r>
              <a:rPr lang="es-ES" altLang="ca-ES" sz="1400" i="1" dirty="0" err="1">
                <a:solidFill>
                  <a:srgbClr val="000000"/>
                </a:solidFill>
              </a:rPr>
              <a:t>protocols</a:t>
            </a:r>
            <a:r>
              <a:rPr lang="es-ES" altLang="ca-ES" sz="1400" i="1" dirty="0">
                <a:solidFill>
                  <a:srgbClr val="000000"/>
                </a:solidFill>
              </a:rPr>
              <a:t> and </a:t>
            </a:r>
            <a:r>
              <a:rPr lang="es-ES" altLang="ca-ES" sz="1400" i="1" dirty="0" err="1">
                <a:solidFill>
                  <a:srgbClr val="000000"/>
                </a:solidFill>
              </a:rPr>
              <a:t>styles</a:t>
            </a:r>
            <a:endParaRPr lang="es-ES" altLang="ca-ES" sz="1400" i="1" dirty="0">
              <a:solidFill>
                <a:srgbClr val="000000"/>
              </a:solidFill>
            </a:endParaRPr>
          </a:p>
        </p:txBody>
      </p:sp>
      <p:sp>
        <p:nvSpPr>
          <p:cNvPr id="4" name="Text Box 4"/>
          <p:cNvSpPr txBox="1">
            <a:spLocks noChangeArrowheads="1"/>
          </p:cNvSpPr>
          <p:nvPr/>
        </p:nvSpPr>
        <p:spPr bwMode="auto">
          <a:xfrm>
            <a:off x="2092325" y="6309320"/>
            <a:ext cx="5969000" cy="279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marL="215900" indent="-214313"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1pPr>
            <a:lvl2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2pPr>
            <a:lvl3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3pPr>
            <a:lvl4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4pPr>
            <a:lvl5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9pPr>
          </a:lstStyle>
          <a:p>
            <a:pPr algn="ctr" eaLnBrk="1" hangingPunct="1">
              <a:lnSpc>
                <a:spcPct val="100000"/>
              </a:lnSpc>
              <a:spcBef>
                <a:spcPts val="750"/>
              </a:spcBef>
              <a:buClrTx/>
              <a:buSzPct val="45000"/>
              <a:buFontTx/>
              <a:buNone/>
            </a:pPr>
            <a:r>
              <a:rPr lang="en-US" altLang="ca-ES" sz="1200" i="1" dirty="0">
                <a:solidFill>
                  <a:srgbClr val="FFC000"/>
                </a:solidFill>
              </a:rPr>
              <a:t>Based on directory of 3,200 web APIs listed at </a:t>
            </a:r>
            <a:r>
              <a:rPr lang="en-US" altLang="ca-ES" sz="1200" i="1" dirty="0" err="1">
                <a:solidFill>
                  <a:srgbClr val="FFC000"/>
                </a:solidFill>
              </a:rPr>
              <a:t>ProgrammableWeb</a:t>
            </a:r>
            <a:r>
              <a:rPr lang="en-US" altLang="ca-ES" sz="1200" i="1" dirty="0">
                <a:solidFill>
                  <a:srgbClr val="FFC000"/>
                </a:solidFill>
              </a:rPr>
              <a:t>, May 2011</a:t>
            </a:r>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146175"/>
            <a:ext cx="7896225" cy="470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 name="TextBox 5"/>
          <p:cNvSpPr txBox="1"/>
          <p:nvPr/>
        </p:nvSpPr>
        <p:spPr>
          <a:xfrm>
            <a:off x="263829" y="374791"/>
            <a:ext cx="2826415"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La web programable</a:t>
            </a:r>
          </a:p>
        </p:txBody>
      </p:sp>
    </p:spTree>
    <p:extLst>
      <p:ext uri="{BB962C8B-B14F-4D97-AF65-F5344CB8AC3E}">
        <p14:creationId xmlns:p14="http://schemas.microsoft.com/office/powerpoint/2010/main" val="1203576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a:spLocks noChangeArrowheads="1"/>
          </p:cNvSpPr>
          <p:nvPr/>
        </p:nvSpPr>
        <p:spPr bwMode="auto">
          <a:xfrm>
            <a:off x="503238" y="188640"/>
            <a:ext cx="9070975" cy="157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9pPr>
          </a:lstStyle>
          <a:p>
            <a:pPr algn="ctr" eaLnBrk="1" hangingPunct="1">
              <a:lnSpc>
                <a:spcPct val="100000"/>
              </a:lnSpc>
              <a:buClrTx/>
              <a:buSzPct val="45000"/>
              <a:buFontTx/>
              <a:buNone/>
            </a:pPr>
            <a:r>
              <a:rPr lang="es-ES" altLang="ca-ES" dirty="0">
                <a:solidFill>
                  <a:schemeClr val="tx1"/>
                </a:solidFill>
              </a:rPr>
              <a:t>JSON crece: 55% de las nuevas API soportan JSON</a:t>
            </a:r>
          </a:p>
        </p:txBody>
      </p:sp>
      <p:sp>
        <p:nvSpPr>
          <p:cNvPr id="3" name="Text Box 3"/>
          <p:cNvSpPr txBox="1">
            <a:spLocks noChangeArrowheads="1"/>
          </p:cNvSpPr>
          <p:nvPr/>
        </p:nvSpPr>
        <p:spPr bwMode="auto">
          <a:xfrm>
            <a:off x="-77788" y="6243638"/>
            <a:ext cx="10233026"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marL="215900" indent="-214313"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1pPr>
            <a:lvl2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2pPr>
            <a:lvl3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3pPr>
            <a:lvl4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4pPr>
            <a:lvl5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9pPr>
          </a:lstStyle>
          <a:p>
            <a:pPr algn="ctr" eaLnBrk="1" hangingPunct="1">
              <a:lnSpc>
                <a:spcPct val="100000"/>
              </a:lnSpc>
              <a:spcBef>
                <a:spcPts val="1500"/>
              </a:spcBef>
              <a:buClrTx/>
              <a:buSzPct val="45000"/>
              <a:buFontTx/>
              <a:buNone/>
            </a:pPr>
            <a:r>
              <a:rPr lang="es-ES" altLang="ca-ES" sz="1400" i="1">
                <a:solidFill>
                  <a:srgbClr val="000000"/>
                </a:solidFill>
              </a:rPr>
              <a:t>Percentage of new APIs with JSON support</a:t>
            </a:r>
          </a:p>
        </p:txBody>
      </p:sp>
      <p:sp>
        <p:nvSpPr>
          <p:cNvPr id="4" name="Text Box 4"/>
          <p:cNvSpPr txBox="1">
            <a:spLocks noChangeArrowheads="1"/>
          </p:cNvSpPr>
          <p:nvPr/>
        </p:nvSpPr>
        <p:spPr bwMode="auto">
          <a:xfrm>
            <a:off x="2092325" y="6531474"/>
            <a:ext cx="5969000" cy="279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marL="215900" indent="-214313"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1pPr>
            <a:lvl2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2pPr>
            <a:lvl3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3pPr>
            <a:lvl4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4pPr>
            <a:lvl5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9pPr>
          </a:lstStyle>
          <a:p>
            <a:pPr algn="ctr" eaLnBrk="1" hangingPunct="1">
              <a:lnSpc>
                <a:spcPct val="100000"/>
              </a:lnSpc>
              <a:spcBef>
                <a:spcPts val="750"/>
              </a:spcBef>
              <a:buClrTx/>
              <a:buSzPct val="45000"/>
              <a:buFontTx/>
              <a:buNone/>
            </a:pPr>
            <a:r>
              <a:rPr lang="en-US" altLang="ca-ES" sz="1200" i="1" dirty="0">
                <a:solidFill>
                  <a:srgbClr val="FFC000"/>
                </a:solidFill>
              </a:rPr>
              <a:t>Based on directory of 3,200 web APIs listed at </a:t>
            </a:r>
            <a:r>
              <a:rPr lang="en-US" altLang="ca-ES" sz="1200" i="1" dirty="0" err="1">
                <a:solidFill>
                  <a:srgbClr val="FFC000"/>
                </a:solidFill>
              </a:rPr>
              <a:t>ProgrammableWeb</a:t>
            </a:r>
            <a:r>
              <a:rPr lang="en-US" altLang="ca-ES" sz="1200" i="1" dirty="0">
                <a:solidFill>
                  <a:srgbClr val="FFC000"/>
                </a:solidFill>
              </a:rPr>
              <a:t>, May 2011</a:t>
            </a:r>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1750" y="1217613"/>
            <a:ext cx="7475538"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 name="TextBox 5"/>
          <p:cNvSpPr txBox="1"/>
          <p:nvPr/>
        </p:nvSpPr>
        <p:spPr>
          <a:xfrm>
            <a:off x="263829" y="374791"/>
            <a:ext cx="2826415"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La web programable</a:t>
            </a:r>
          </a:p>
        </p:txBody>
      </p:sp>
    </p:spTree>
    <p:extLst>
      <p:ext uri="{BB962C8B-B14F-4D97-AF65-F5344CB8AC3E}">
        <p14:creationId xmlns:p14="http://schemas.microsoft.com/office/powerpoint/2010/main" val="3544254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11760" y="2093947"/>
            <a:ext cx="3793539" cy="830997"/>
          </a:xfrm>
          <a:prstGeom prst="rect">
            <a:avLst/>
          </a:prstGeom>
          <a:noFill/>
        </p:spPr>
        <p:txBody>
          <a:bodyPr wrap="none" rtlCol="0">
            <a:spAutoFit/>
          </a:bodyPr>
          <a:lstStyle/>
          <a:p>
            <a:r>
              <a:rPr lang="es-ES_tradnl" sz="4800" dirty="0">
                <a:solidFill>
                  <a:srgbClr val="FFC000"/>
                </a:solidFill>
                <a:latin typeface="Tahoma" panose="020B0604030504040204" pitchFamily="34" charset="0"/>
                <a:ea typeface="Tahoma" panose="020B0604030504040204" pitchFamily="34" charset="0"/>
                <a:cs typeface="Tahoma" panose="020B0604030504040204" pitchFamily="34" charset="0"/>
              </a:rPr>
              <a:t>( Paréntesis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9872" y="3212976"/>
            <a:ext cx="2132856" cy="2132856"/>
          </a:xfrm>
          <a:prstGeom prst="rect">
            <a:avLst/>
          </a:prstGeom>
        </p:spPr>
      </p:pic>
    </p:spTree>
    <p:extLst>
      <p:ext uri="{BB962C8B-B14F-4D97-AF65-F5344CB8AC3E}">
        <p14:creationId xmlns:p14="http://schemas.microsoft.com/office/powerpoint/2010/main" val="21509568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374791"/>
            <a:ext cx="869149"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JSON</a:t>
            </a:r>
          </a:p>
        </p:txBody>
      </p:sp>
      <p:sp>
        <p:nvSpPr>
          <p:cNvPr id="3" name="Rectangle 2"/>
          <p:cNvSpPr/>
          <p:nvPr/>
        </p:nvSpPr>
        <p:spPr>
          <a:xfrm>
            <a:off x="3635896" y="2348880"/>
            <a:ext cx="4572000" cy="3693319"/>
          </a:xfrm>
          <a:prstGeom prst="rect">
            <a:avLst/>
          </a:prstGeom>
        </p:spPr>
        <p:txBody>
          <a:bodyPr>
            <a:spAutoFit/>
          </a:bodyPr>
          <a:lstStyle/>
          <a:p>
            <a:r>
              <a:rPr lang="es-ES" altLang="ca-ES" dirty="0">
                <a:solidFill>
                  <a:srgbClr val="FFC000"/>
                </a:solidFill>
                <a:cs typeface="Tahoma" pitchFamily="32" charset="0"/>
              </a:rPr>
              <a:t>JSON:</a:t>
            </a:r>
          </a:p>
          <a:p>
            <a:r>
              <a:rPr lang="es-ES" altLang="ca-ES" dirty="0">
                <a:solidFill>
                  <a:srgbClr val="FFC000"/>
                </a:solidFill>
                <a:cs typeface="Tahoma" pitchFamily="32" charset="0"/>
              </a:rPr>
              <a:t>{"</a:t>
            </a:r>
            <a:r>
              <a:rPr lang="es-ES" altLang="ca-ES" dirty="0" err="1">
                <a:solidFill>
                  <a:srgbClr val="FFC000"/>
                </a:solidFill>
                <a:cs typeface="Tahoma" pitchFamily="32" charset="0"/>
              </a:rPr>
              <a:t>menu</a:t>
            </a:r>
            <a:r>
              <a:rPr lang="es-ES" altLang="ca-ES" dirty="0">
                <a:solidFill>
                  <a:srgbClr val="FFC000"/>
                </a:solidFill>
                <a:cs typeface="Tahoma" pitchFamily="32" charset="0"/>
              </a:rPr>
              <a:t>": {</a:t>
            </a:r>
          </a:p>
          <a:p>
            <a:r>
              <a:rPr lang="es-ES" altLang="ca-ES" dirty="0">
                <a:solidFill>
                  <a:srgbClr val="FFC000"/>
                </a:solidFill>
                <a:cs typeface="Tahoma" pitchFamily="32" charset="0"/>
              </a:rPr>
              <a:t>"id": "file",</a:t>
            </a:r>
          </a:p>
          <a:p>
            <a:r>
              <a:rPr lang="es-ES" altLang="ca-ES" dirty="0">
                <a:solidFill>
                  <a:srgbClr val="FFC000"/>
                </a:solidFill>
                <a:cs typeface="Tahoma" pitchFamily="32" charset="0"/>
              </a:rPr>
              <a:t>"</a:t>
            </a:r>
            <a:r>
              <a:rPr lang="es-ES" altLang="ca-ES" dirty="0" err="1">
                <a:solidFill>
                  <a:srgbClr val="FFC000"/>
                </a:solidFill>
                <a:cs typeface="Tahoma" pitchFamily="32" charset="0"/>
              </a:rPr>
              <a:t>value</a:t>
            </a:r>
            <a:r>
              <a:rPr lang="es-ES" altLang="ca-ES" dirty="0">
                <a:solidFill>
                  <a:srgbClr val="FFC000"/>
                </a:solidFill>
                <a:cs typeface="Tahoma" pitchFamily="32" charset="0"/>
              </a:rPr>
              <a:t>": "File",</a:t>
            </a:r>
          </a:p>
          <a:p>
            <a:r>
              <a:rPr lang="es-ES" altLang="ca-ES" dirty="0">
                <a:solidFill>
                  <a:srgbClr val="FFC000"/>
                </a:solidFill>
                <a:cs typeface="Tahoma" pitchFamily="32" charset="0"/>
              </a:rPr>
              <a:t>"</a:t>
            </a:r>
            <a:r>
              <a:rPr lang="es-ES" altLang="ca-ES" dirty="0" err="1">
                <a:solidFill>
                  <a:srgbClr val="FFC000"/>
                </a:solidFill>
                <a:cs typeface="Tahoma" pitchFamily="32" charset="0"/>
              </a:rPr>
              <a:t>popup</a:t>
            </a:r>
            <a:r>
              <a:rPr lang="es-ES" altLang="ca-ES" dirty="0">
                <a:solidFill>
                  <a:srgbClr val="FFC000"/>
                </a:solidFill>
                <a:cs typeface="Tahoma" pitchFamily="32" charset="0"/>
              </a:rPr>
              <a:t>": {</a:t>
            </a:r>
          </a:p>
          <a:p>
            <a:r>
              <a:rPr lang="es-ES" altLang="ca-ES" dirty="0">
                <a:solidFill>
                  <a:srgbClr val="FFC000"/>
                </a:solidFill>
                <a:cs typeface="Tahoma" pitchFamily="32" charset="0"/>
              </a:rPr>
              <a:t>"</a:t>
            </a:r>
            <a:r>
              <a:rPr lang="es-ES" altLang="ca-ES" dirty="0" err="1">
                <a:solidFill>
                  <a:srgbClr val="FFC000"/>
                </a:solidFill>
                <a:cs typeface="Tahoma" pitchFamily="32" charset="0"/>
              </a:rPr>
              <a:t>menuitem</a:t>
            </a:r>
            <a:r>
              <a:rPr lang="es-ES" altLang="ca-ES" dirty="0">
                <a:solidFill>
                  <a:srgbClr val="FFC000"/>
                </a:solidFill>
                <a:cs typeface="Tahoma" pitchFamily="32" charset="0"/>
              </a:rPr>
              <a:t>": [</a:t>
            </a:r>
          </a:p>
          <a:p>
            <a:r>
              <a:rPr lang="es-ES" altLang="ca-ES" dirty="0">
                <a:solidFill>
                  <a:srgbClr val="FFC000"/>
                </a:solidFill>
                <a:cs typeface="Tahoma" pitchFamily="32" charset="0"/>
              </a:rPr>
              <a:t>{"</a:t>
            </a:r>
            <a:r>
              <a:rPr lang="es-ES" altLang="ca-ES" dirty="0" err="1">
                <a:solidFill>
                  <a:srgbClr val="FFC000"/>
                </a:solidFill>
                <a:cs typeface="Tahoma" pitchFamily="32" charset="0"/>
              </a:rPr>
              <a:t>value</a:t>
            </a:r>
            <a:r>
              <a:rPr lang="es-ES" altLang="ca-ES" dirty="0">
                <a:solidFill>
                  <a:srgbClr val="FFC000"/>
                </a:solidFill>
                <a:cs typeface="Tahoma" pitchFamily="32" charset="0"/>
              </a:rPr>
              <a:t>": "New", "</a:t>
            </a:r>
            <a:r>
              <a:rPr lang="es-ES" altLang="ca-ES" dirty="0" err="1">
                <a:solidFill>
                  <a:srgbClr val="FFC000"/>
                </a:solidFill>
                <a:cs typeface="Tahoma" pitchFamily="32" charset="0"/>
              </a:rPr>
              <a:t>onclick</a:t>
            </a:r>
            <a:r>
              <a:rPr lang="es-ES" altLang="ca-ES" dirty="0">
                <a:solidFill>
                  <a:srgbClr val="FFC000"/>
                </a:solidFill>
                <a:cs typeface="Tahoma" pitchFamily="32" charset="0"/>
              </a:rPr>
              <a:t>": "</a:t>
            </a:r>
            <a:r>
              <a:rPr lang="es-ES" altLang="ca-ES" dirty="0" err="1">
                <a:solidFill>
                  <a:srgbClr val="FFC000"/>
                </a:solidFill>
                <a:cs typeface="Tahoma" pitchFamily="32" charset="0"/>
              </a:rPr>
              <a:t>CreateNewDoc</a:t>
            </a:r>
            <a:r>
              <a:rPr lang="es-ES" altLang="ca-ES" dirty="0">
                <a:solidFill>
                  <a:srgbClr val="FFC000"/>
                </a:solidFill>
                <a:cs typeface="Tahoma" pitchFamily="32" charset="0"/>
              </a:rPr>
              <a:t>()"},</a:t>
            </a:r>
          </a:p>
          <a:p>
            <a:r>
              <a:rPr lang="es-ES" altLang="ca-ES" dirty="0">
                <a:solidFill>
                  <a:srgbClr val="FFC000"/>
                </a:solidFill>
                <a:cs typeface="Tahoma" pitchFamily="32" charset="0"/>
              </a:rPr>
              <a:t>{"</a:t>
            </a:r>
            <a:r>
              <a:rPr lang="es-ES" altLang="ca-ES" dirty="0" err="1">
                <a:solidFill>
                  <a:srgbClr val="FFC000"/>
                </a:solidFill>
                <a:cs typeface="Tahoma" pitchFamily="32" charset="0"/>
              </a:rPr>
              <a:t>value</a:t>
            </a:r>
            <a:r>
              <a:rPr lang="es-ES" altLang="ca-ES" dirty="0">
                <a:solidFill>
                  <a:srgbClr val="FFC000"/>
                </a:solidFill>
                <a:cs typeface="Tahoma" pitchFamily="32" charset="0"/>
              </a:rPr>
              <a:t>": "Open", "</a:t>
            </a:r>
            <a:r>
              <a:rPr lang="es-ES" altLang="ca-ES" dirty="0" err="1">
                <a:solidFill>
                  <a:srgbClr val="FFC000"/>
                </a:solidFill>
                <a:cs typeface="Tahoma" pitchFamily="32" charset="0"/>
              </a:rPr>
              <a:t>onclick</a:t>
            </a:r>
            <a:r>
              <a:rPr lang="es-ES" altLang="ca-ES" dirty="0">
                <a:solidFill>
                  <a:srgbClr val="FFC000"/>
                </a:solidFill>
                <a:cs typeface="Tahoma" pitchFamily="32" charset="0"/>
              </a:rPr>
              <a:t>": "</a:t>
            </a:r>
            <a:r>
              <a:rPr lang="es-ES" altLang="ca-ES" dirty="0" err="1">
                <a:solidFill>
                  <a:srgbClr val="FFC000"/>
                </a:solidFill>
                <a:cs typeface="Tahoma" pitchFamily="32" charset="0"/>
              </a:rPr>
              <a:t>OpenDoc</a:t>
            </a:r>
            <a:r>
              <a:rPr lang="es-ES" altLang="ca-ES" dirty="0">
                <a:solidFill>
                  <a:srgbClr val="FFC000"/>
                </a:solidFill>
                <a:cs typeface="Tahoma" pitchFamily="32" charset="0"/>
              </a:rPr>
              <a:t>()"},</a:t>
            </a:r>
          </a:p>
          <a:p>
            <a:r>
              <a:rPr lang="es-ES" altLang="ca-ES" dirty="0">
                <a:solidFill>
                  <a:srgbClr val="FFC000"/>
                </a:solidFill>
                <a:cs typeface="Tahoma" pitchFamily="32" charset="0"/>
              </a:rPr>
              <a:t>{"</a:t>
            </a:r>
            <a:r>
              <a:rPr lang="es-ES" altLang="ca-ES" dirty="0" err="1">
                <a:solidFill>
                  <a:srgbClr val="FFC000"/>
                </a:solidFill>
                <a:cs typeface="Tahoma" pitchFamily="32" charset="0"/>
              </a:rPr>
              <a:t>value</a:t>
            </a:r>
            <a:r>
              <a:rPr lang="es-ES" altLang="ca-ES" dirty="0">
                <a:solidFill>
                  <a:srgbClr val="FFC000"/>
                </a:solidFill>
                <a:cs typeface="Tahoma" pitchFamily="32" charset="0"/>
              </a:rPr>
              <a:t>": "</a:t>
            </a:r>
            <a:r>
              <a:rPr lang="es-ES" altLang="ca-ES" dirty="0" err="1">
                <a:solidFill>
                  <a:srgbClr val="FFC000"/>
                </a:solidFill>
                <a:cs typeface="Tahoma" pitchFamily="32" charset="0"/>
              </a:rPr>
              <a:t>Close</a:t>
            </a:r>
            <a:r>
              <a:rPr lang="es-ES" altLang="ca-ES" dirty="0">
                <a:solidFill>
                  <a:srgbClr val="FFC000"/>
                </a:solidFill>
                <a:cs typeface="Tahoma" pitchFamily="32" charset="0"/>
              </a:rPr>
              <a:t>", "</a:t>
            </a:r>
            <a:r>
              <a:rPr lang="es-ES" altLang="ca-ES" dirty="0" err="1">
                <a:solidFill>
                  <a:srgbClr val="FFC000"/>
                </a:solidFill>
                <a:cs typeface="Tahoma" pitchFamily="32" charset="0"/>
              </a:rPr>
              <a:t>onclick</a:t>
            </a:r>
            <a:r>
              <a:rPr lang="es-ES" altLang="ca-ES" dirty="0">
                <a:solidFill>
                  <a:srgbClr val="FFC000"/>
                </a:solidFill>
                <a:cs typeface="Tahoma" pitchFamily="32" charset="0"/>
              </a:rPr>
              <a:t>": "</a:t>
            </a:r>
            <a:r>
              <a:rPr lang="es-ES" altLang="ca-ES" dirty="0" err="1">
                <a:solidFill>
                  <a:srgbClr val="FFC000"/>
                </a:solidFill>
                <a:cs typeface="Tahoma" pitchFamily="32" charset="0"/>
              </a:rPr>
              <a:t>CloseDoc</a:t>
            </a:r>
            <a:r>
              <a:rPr lang="es-ES" altLang="ca-ES" dirty="0">
                <a:solidFill>
                  <a:srgbClr val="FFC000"/>
                </a:solidFill>
                <a:cs typeface="Tahoma" pitchFamily="32" charset="0"/>
              </a:rPr>
              <a:t>()"}</a:t>
            </a:r>
          </a:p>
          <a:p>
            <a:r>
              <a:rPr lang="es-ES" altLang="ca-ES" dirty="0">
                <a:solidFill>
                  <a:srgbClr val="FFC000"/>
                </a:solidFill>
                <a:cs typeface="Tahoma" pitchFamily="32" charset="0"/>
              </a:rPr>
              <a:t>]</a:t>
            </a:r>
          </a:p>
          <a:p>
            <a:r>
              <a:rPr lang="es-ES" altLang="ca-ES" dirty="0">
                <a:solidFill>
                  <a:srgbClr val="FFC000"/>
                </a:solidFill>
                <a:cs typeface="Tahoma" pitchFamily="32" charset="0"/>
              </a:rPr>
              <a:t>}</a:t>
            </a:r>
          </a:p>
          <a:p>
            <a:r>
              <a:rPr lang="es-ES" altLang="ca-ES" dirty="0">
                <a:solidFill>
                  <a:srgbClr val="FFC000"/>
                </a:solidFill>
                <a:cs typeface="Tahoma" pitchFamily="32" charset="0"/>
              </a:rPr>
              <a:t>}}</a:t>
            </a:r>
          </a:p>
        </p:txBody>
      </p:sp>
      <p:sp>
        <p:nvSpPr>
          <p:cNvPr id="4" name="Rectangle 3"/>
          <p:cNvSpPr/>
          <p:nvPr/>
        </p:nvSpPr>
        <p:spPr>
          <a:xfrm>
            <a:off x="467544" y="808956"/>
            <a:ext cx="7200800" cy="1477328"/>
          </a:xfrm>
          <a:prstGeom prst="rect">
            <a:avLst/>
          </a:prstGeom>
        </p:spPr>
        <p:txBody>
          <a:bodyPr wrap="square">
            <a:spAutoFit/>
          </a:bodyPr>
          <a:lstStyle/>
          <a:p>
            <a:endParaRPr lang="es-ES_tradnl" dirty="0">
              <a:solidFill>
                <a:srgbClr val="FFC000"/>
              </a:solidFill>
            </a:endParaRPr>
          </a:p>
          <a:p>
            <a:r>
              <a:rPr lang="en-US" b="1" dirty="0">
                <a:solidFill>
                  <a:srgbClr val="FFC000"/>
                </a:solidFill>
              </a:rPr>
              <a:t>JavaScript Object Notation</a:t>
            </a:r>
            <a:r>
              <a:rPr lang="en-US" dirty="0">
                <a:solidFill>
                  <a:srgbClr val="FFC000"/>
                </a:solidFill>
              </a:rPr>
              <a:t>, is an open standard format that uses human-readable text to transmit data objects consisting of attribute–value pairs. It is used primarily to transmit data between a server and web application, as an </a:t>
            </a:r>
            <a:r>
              <a:rPr lang="en-US" b="1" dirty="0">
                <a:solidFill>
                  <a:srgbClr val="FFC000"/>
                </a:solidFill>
              </a:rPr>
              <a:t>alternative to XML. </a:t>
            </a:r>
            <a:endParaRPr lang="en-US" dirty="0">
              <a:solidFill>
                <a:srgbClr val="FFC000"/>
              </a:solidFill>
            </a:endParaRPr>
          </a:p>
        </p:txBody>
      </p:sp>
    </p:spTree>
    <p:extLst>
      <p:ext uri="{BB962C8B-B14F-4D97-AF65-F5344CB8AC3E}">
        <p14:creationId xmlns:p14="http://schemas.microsoft.com/office/powerpoint/2010/main" val="13708455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374791"/>
            <a:ext cx="4501682" cy="707886"/>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(GEO) JSON : </a:t>
            </a:r>
            <a:r>
              <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rPr>
              <a:t>Nuevos Formatos GEO</a:t>
            </a:r>
          </a:p>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endParaRPr>
          </a:p>
        </p:txBody>
      </p:sp>
      <p:sp>
        <p:nvSpPr>
          <p:cNvPr id="4" name="Content Placeholder 2"/>
          <p:cNvSpPr txBox="1">
            <a:spLocks/>
          </p:cNvSpPr>
          <p:nvPr/>
        </p:nvSpPr>
        <p:spPr>
          <a:xfrm>
            <a:off x="457200" y="1600200"/>
            <a:ext cx="8229600" cy="48768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_tradnl" altLang="ca-ES" sz="2000" dirty="0">
                <a:solidFill>
                  <a:srgbClr val="FFC000"/>
                </a:solidFill>
                <a:latin typeface="Tahoma" panose="020B0604030504040204" pitchFamily="34" charset="0"/>
                <a:ea typeface="Tahoma" panose="020B0604030504040204" pitchFamily="34" charset="0"/>
                <a:cs typeface="Tahoma" panose="020B0604030504040204" pitchFamily="34" charset="0"/>
              </a:rPr>
              <a:t>Basados en JavaScript!!</a:t>
            </a:r>
          </a:p>
          <a:p>
            <a:endParaRPr lang="es-ES_tradnl" altLang="ca-ES" sz="2000" dirty="0">
              <a:solidFill>
                <a:srgbClr val="FFC000"/>
              </a:solidFill>
              <a:latin typeface="Tahoma" panose="020B0604030504040204" pitchFamily="34" charset="0"/>
              <a:ea typeface="Tahoma" panose="020B0604030504040204" pitchFamily="34" charset="0"/>
              <a:cs typeface="Tahoma" panose="020B0604030504040204" pitchFamily="34" charset="0"/>
            </a:endParaRPr>
          </a:p>
          <a:p>
            <a:r>
              <a:rPr lang="es-ES_tradnl" altLang="ca-ES" sz="2000" b="1" dirty="0" err="1">
                <a:solidFill>
                  <a:srgbClr val="FFC000"/>
                </a:solidFill>
                <a:latin typeface="Tahoma" panose="020B0604030504040204" pitchFamily="34" charset="0"/>
                <a:ea typeface="Tahoma" panose="020B0604030504040204" pitchFamily="34" charset="0"/>
                <a:cs typeface="Tahoma" panose="020B0604030504040204" pitchFamily="34" charset="0"/>
              </a:rPr>
              <a:t>GeoJSON</a:t>
            </a:r>
            <a:endParaRPr lang="es-ES_tradnl" altLang="ca-ES" sz="2000" b="1" dirty="0">
              <a:solidFill>
                <a:srgbClr val="FFC000"/>
              </a:solidFill>
              <a:latin typeface="Tahoma" panose="020B0604030504040204" pitchFamily="34" charset="0"/>
              <a:ea typeface="Tahoma" panose="020B0604030504040204" pitchFamily="34" charset="0"/>
              <a:cs typeface="Tahoma" panose="020B0604030504040204" pitchFamily="34" charset="0"/>
            </a:endParaRPr>
          </a:p>
          <a:p>
            <a:endParaRPr lang="es-ES_tradnl" altLang="ca-ES" sz="2000" dirty="0">
              <a:solidFill>
                <a:srgbClr val="FFC000"/>
              </a:solidFill>
              <a:latin typeface="Tahoma" panose="020B0604030504040204" pitchFamily="34" charset="0"/>
              <a:ea typeface="Tahoma" panose="020B0604030504040204" pitchFamily="34" charset="0"/>
              <a:cs typeface="Tahoma" panose="020B0604030504040204" pitchFamily="34" charset="0"/>
            </a:endParaRPr>
          </a:p>
          <a:p>
            <a:r>
              <a:rPr lang="es-ES_tradnl" altLang="ca-ES" sz="2000" b="1" dirty="0" err="1">
                <a:solidFill>
                  <a:srgbClr val="FFC000"/>
                </a:solidFill>
                <a:latin typeface="Tahoma" panose="020B0604030504040204" pitchFamily="34" charset="0"/>
                <a:ea typeface="Tahoma" panose="020B0604030504040204" pitchFamily="34" charset="0"/>
                <a:cs typeface="Tahoma" panose="020B0604030504040204" pitchFamily="34" charset="0"/>
              </a:rPr>
              <a:t>TopoJSON</a:t>
            </a:r>
            <a:endParaRPr lang="es-ES_tradnl" altLang="ca-ES" sz="2000" b="1" dirty="0">
              <a:solidFill>
                <a:srgbClr val="FFC000"/>
              </a:solidFill>
              <a:latin typeface="Tahoma" panose="020B0604030504040204" pitchFamily="34" charset="0"/>
              <a:ea typeface="Tahoma" panose="020B0604030504040204" pitchFamily="34" charset="0"/>
              <a:cs typeface="Tahoma" panose="020B0604030504040204" pitchFamily="34" charset="0"/>
            </a:endParaRPr>
          </a:p>
          <a:p>
            <a:endParaRPr lang="es-ES_tradnl" altLang="ca-ES" sz="2000" dirty="0">
              <a:solidFill>
                <a:srgbClr val="FFC000"/>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920" y="2132856"/>
            <a:ext cx="2753146" cy="1745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3"/>
          <p:cNvSpPr txBox="1">
            <a:spLocks noChangeArrowheads="1"/>
          </p:cNvSpPr>
          <p:nvPr/>
        </p:nvSpPr>
        <p:spPr bwMode="auto">
          <a:xfrm>
            <a:off x="1042988" y="5084763"/>
            <a:ext cx="508985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marL="285750" indent="-285750">
              <a:buFont typeface="Arial" panose="020B0604020202020204" pitchFamily="34" charset="0"/>
              <a:buChar char="•"/>
            </a:pPr>
            <a:r>
              <a:rPr lang="es-ES_tradnl" altLang="ca-ES" dirty="0">
                <a:solidFill>
                  <a:srgbClr val="FFC000"/>
                </a:solidFill>
              </a:rPr>
              <a:t>Permite definir geometrías, estilos y atributos</a:t>
            </a:r>
          </a:p>
          <a:p>
            <a:pPr marL="285750" indent="-285750">
              <a:buFont typeface="Arial" panose="020B0604020202020204" pitchFamily="34" charset="0"/>
              <a:buChar char="•"/>
            </a:pPr>
            <a:r>
              <a:rPr lang="es-ES_tradnl" altLang="ca-ES" dirty="0">
                <a:solidFill>
                  <a:srgbClr val="FFC000"/>
                </a:solidFill>
              </a:rPr>
              <a:t>100% integrable en entorno web</a:t>
            </a:r>
          </a:p>
        </p:txBody>
      </p:sp>
      <p:sp>
        <p:nvSpPr>
          <p:cNvPr id="3" name="Rectángulo 2"/>
          <p:cNvSpPr/>
          <p:nvPr/>
        </p:nvSpPr>
        <p:spPr>
          <a:xfrm>
            <a:off x="6605066" y="401375"/>
            <a:ext cx="2125838" cy="369332"/>
          </a:xfrm>
          <a:prstGeom prst="rect">
            <a:avLst/>
          </a:prstGeom>
        </p:spPr>
        <p:txBody>
          <a:bodyPr wrap="none">
            <a:spAutoFit/>
          </a:bodyPr>
          <a:lstStyle/>
          <a:p>
            <a:r>
              <a:rPr lang="en-US" dirty="0">
                <a:solidFill>
                  <a:srgbClr val="FFC000"/>
                </a:solidFill>
              </a:rPr>
              <a:t>http://geojson.org/</a:t>
            </a:r>
          </a:p>
        </p:txBody>
      </p:sp>
    </p:spTree>
    <p:extLst>
      <p:ext uri="{BB962C8B-B14F-4D97-AF65-F5344CB8AC3E}">
        <p14:creationId xmlns:p14="http://schemas.microsoft.com/office/powerpoint/2010/main" val="12939819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11760" y="2093947"/>
            <a:ext cx="5200976" cy="830997"/>
          </a:xfrm>
          <a:prstGeom prst="rect">
            <a:avLst/>
          </a:prstGeom>
          <a:noFill/>
        </p:spPr>
        <p:txBody>
          <a:bodyPr wrap="none" rtlCol="0">
            <a:spAutoFit/>
          </a:bodyPr>
          <a:lstStyle/>
          <a:p>
            <a:r>
              <a:rPr lang="es-ES_tradnl" sz="4800"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s-ES_tradnl" sz="4800" dirty="0" err="1">
                <a:solidFill>
                  <a:srgbClr val="FFC000"/>
                </a:solidFill>
                <a:latin typeface="Tahoma" panose="020B0604030504040204" pitchFamily="34" charset="0"/>
                <a:ea typeface="Tahoma" panose="020B0604030504040204" pitchFamily="34" charset="0"/>
                <a:cs typeface="Tahoma" panose="020B0604030504040204" pitchFamily="34" charset="0"/>
              </a:rPr>
              <a:t>Fin</a:t>
            </a:r>
            <a:r>
              <a:rPr lang="es-ES_tradnl" sz="4800" dirty="0" err="1">
                <a:solidFill>
                  <a:srgbClr val="FFC000"/>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r>
              <a:rPr lang="es-ES_tradnl" sz="4800" dirty="0" err="1">
                <a:solidFill>
                  <a:srgbClr val="FFC000"/>
                </a:solidFill>
                <a:latin typeface="Tahoma" panose="020B0604030504040204" pitchFamily="34" charset="0"/>
                <a:ea typeface="Tahoma" panose="020B0604030504040204" pitchFamily="34" charset="0"/>
                <a:cs typeface="Tahoma" panose="020B0604030504040204" pitchFamily="34" charset="0"/>
              </a:rPr>
              <a:t>Paréntesis</a:t>
            </a:r>
            <a:r>
              <a:rPr lang="es-ES_tradnl" sz="4800" dirty="0">
                <a:solidFill>
                  <a:srgbClr val="FFC000"/>
                </a:solidFill>
                <a:latin typeface="Tahoma" panose="020B0604030504040204" pitchFamily="34" charset="0"/>
                <a:ea typeface="Tahoma" panose="020B0604030504040204" pitchFamily="34" charset="0"/>
                <a:cs typeface="Tahoma" panose="020B0604030504040204" pitchFamily="34" charset="0"/>
              </a:rPr>
              <a:t>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9872" y="3212976"/>
            <a:ext cx="2132856" cy="2132856"/>
          </a:xfrm>
          <a:prstGeom prst="rect">
            <a:avLst/>
          </a:prstGeom>
        </p:spPr>
      </p:pic>
    </p:spTree>
    <p:extLst>
      <p:ext uri="{BB962C8B-B14F-4D97-AF65-F5344CB8AC3E}">
        <p14:creationId xmlns:p14="http://schemas.microsoft.com/office/powerpoint/2010/main" val="19425412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65820" y="208151"/>
            <a:ext cx="7812360" cy="60600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63829" y="374791"/>
            <a:ext cx="5856347"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err="1">
                <a:solidFill>
                  <a:srgbClr val="FFC000"/>
                </a:solidFill>
                <a:latin typeface="Tahoma" panose="020B0604030504040204" pitchFamily="34" charset="0"/>
                <a:ea typeface="Tahoma" panose="020B0604030504040204" pitchFamily="34" charset="0"/>
                <a:cs typeface="Tahoma" panose="020B0604030504040204" pitchFamily="34" charset="0"/>
              </a:rPr>
              <a:t>GeoJSON</a:t>
            </a: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s-ES_tradnl" sz="2000" b="1" dirty="0">
                <a:solidFill>
                  <a:srgbClr val="FFC000"/>
                </a:solidFill>
                <a:latin typeface="Tahoma" panose="020B0604030504040204" pitchFamily="34" charset="0"/>
                <a:ea typeface="Tahoma" panose="020B0604030504040204" pitchFamily="34" charset="0"/>
                <a:cs typeface="Tahoma" panose="020B0604030504040204" pitchFamily="34" charset="0"/>
              </a:rPr>
              <a:t>:</a:t>
            </a:r>
            <a:r>
              <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rPr>
              <a:t>Formato</a:t>
            </a:r>
            <a:r>
              <a:rPr lang="es-ES_tradnl" sz="2000" b="1"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rPr>
              <a:t>Ampliamente implementado</a:t>
            </a:r>
          </a:p>
        </p:txBody>
      </p:sp>
      <p:pic>
        <p:nvPicPr>
          <p:cNvPr id="17411" name="Picture 3"/>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3943350" y="2790825"/>
            <a:ext cx="1257300" cy="127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3238179"/>
            <a:ext cx="1368152" cy="381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3" name="Picture 5"/>
          <p:cNvPicPr>
            <a:picLocks noChangeAspect="1" noChangeArrowheads="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868144" y="3392652"/>
            <a:ext cx="2057400" cy="42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03598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188640"/>
            <a:ext cx="3804115" cy="400110"/>
          </a:xfrm>
          <a:prstGeom prst="rect">
            <a:avLst/>
          </a:prstGeom>
          <a:noFill/>
        </p:spPr>
        <p:txBody>
          <a:bodyPr wrap="squar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Enunciados clase</a:t>
            </a:r>
          </a:p>
        </p:txBody>
      </p:sp>
      <p:pic>
        <p:nvPicPr>
          <p:cNvPr id="4098" name="Picture 2"/>
          <p:cNvPicPr>
            <a:picLocks noChangeAspect="1" noChangeArrowheads="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588224" y="188641"/>
            <a:ext cx="1512168" cy="10232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a:extLst>
              <a:ext uri="{FF2B5EF4-FFF2-40B4-BE49-F238E27FC236}">
                <a16:creationId xmlns:a16="http://schemas.microsoft.com/office/drawing/2014/main" id="{39D2CBD9-B1A7-4831-B4EB-C46077F5176E}"/>
              </a:ext>
            </a:extLst>
          </p:cNvPr>
          <p:cNvSpPr/>
          <p:nvPr/>
        </p:nvSpPr>
        <p:spPr>
          <a:xfrm>
            <a:off x="395536" y="1340768"/>
            <a:ext cx="8532440" cy="3877985"/>
          </a:xfrm>
          <a:prstGeom prst="rect">
            <a:avLst/>
          </a:prstGeom>
        </p:spPr>
        <p:txBody>
          <a:bodyPr wrap="square">
            <a:spAutoFit/>
          </a:bodyPr>
          <a:lstStyle/>
          <a:p>
            <a:r>
              <a:rPr lang="ca-ES" sz="2000" b="1" dirty="0">
                <a:solidFill>
                  <a:schemeClr val="accent2">
                    <a:lumMod val="75000"/>
                  </a:schemeClr>
                </a:solidFill>
              </a:rPr>
              <a:t>-1. </a:t>
            </a:r>
            <a:r>
              <a:rPr lang="es-ES_tradnl" sz="2000" b="1" dirty="0">
                <a:solidFill>
                  <a:schemeClr val="accent2">
                    <a:lumMod val="75000"/>
                  </a:schemeClr>
                </a:solidFill>
              </a:rPr>
              <a:t>Introducción a la </a:t>
            </a:r>
            <a:r>
              <a:rPr lang="es-ES_tradnl" sz="2000" b="1" dirty="0" err="1">
                <a:solidFill>
                  <a:schemeClr val="accent2">
                    <a:lumMod val="75000"/>
                  </a:schemeClr>
                </a:solidFill>
              </a:rPr>
              <a:t>GeoWeb,Herramientas</a:t>
            </a:r>
            <a:r>
              <a:rPr lang="es-ES_tradnl" sz="2000" b="1" dirty="0">
                <a:solidFill>
                  <a:schemeClr val="accent2">
                    <a:lumMod val="75000"/>
                  </a:schemeClr>
                </a:solidFill>
              </a:rPr>
              <a:t>, Servicios y Conceptos</a:t>
            </a:r>
          </a:p>
          <a:p>
            <a:r>
              <a:rPr lang="es-ES_tradnl" sz="2000" b="1" dirty="0">
                <a:solidFill>
                  <a:schemeClr val="accent2">
                    <a:lumMod val="75000"/>
                  </a:schemeClr>
                </a:solidFill>
              </a:rPr>
              <a:t>- 2. Plataformas GitHub y </a:t>
            </a:r>
            <a:r>
              <a:rPr lang="es-ES_tradnl" sz="2000" b="1" dirty="0" err="1">
                <a:solidFill>
                  <a:schemeClr val="accent2">
                    <a:lumMod val="75000"/>
                  </a:schemeClr>
                </a:solidFill>
              </a:rPr>
              <a:t>Medium.Lenguaje</a:t>
            </a:r>
            <a:r>
              <a:rPr lang="es-ES_tradnl" sz="2000" b="1" dirty="0">
                <a:solidFill>
                  <a:schemeClr val="accent2">
                    <a:lumMod val="75000"/>
                  </a:schemeClr>
                </a:solidFill>
              </a:rPr>
              <a:t> Git</a:t>
            </a:r>
          </a:p>
          <a:p>
            <a:r>
              <a:rPr lang="es-ES_tradnl" sz="2000" b="1" dirty="0">
                <a:solidFill>
                  <a:schemeClr val="accent2">
                    <a:lumMod val="75000"/>
                  </a:schemeClr>
                </a:solidFill>
              </a:rPr>
              <a:t>- 3. Introducción a </a:t>
            </a:r>
            <a:r>
              <a:rPr lang="es-ES_tradnl" sz="2000" b="1" dirty="0" err="1">
                <a:solidFill>
                  <a:schemeClr val="accent2">
                    <a:lumMod val="75000"/>
                  </a:schemeClr>
                </a:solidFill>
              </a:rPr>
              <a:t>Leaflet</a:t>
            </a:r>
            <a:endParaRPr lang="es-ES_tradnl" sz="2000" b="1" dirty="0">
              <a:solidFill>
                <a:schemeClr val="accent2">
                  <a:lumMod val="75000"/>
                </a:schemeClr>
              </a:solidFill>
            </a:endParaRPr>
          </a:p>
          <a:p>
            <a:r>
              <a:rPr lang="es-ES_tradnl" sz="2000" b="1" dirty="0">
                <a:solidFill>
                  <a:schemeClr val="accent2">
                    <a:lumMod val="75000"/>
                  </a:schemeClr>
                </a:solidFill>
              </a:rPr>
              <a:t>- 4. Recursos </a:t>
            </a:r>
            <a:r>
              <a:rPr lang="es-ES_tradnl" sz="2000" b="1" dirty="0" err="1">
                <a:solidFill>
                  <a:schemeClr val="accent2">
                    <a:lumMod val="75000"/>
                  </a:schemeClr>
                </a:solidFill>
              </a:rPr>
              <a:t>OpenData</a:t>
            </a:r>
            <a:endParaRPr lang="es-ES_tradnl" sz="2000" b="1" dirty="0">
              <a:solidFill>
                <a:schemeClr val="accent2">
                  <a:lumMod val="75000"/>
                </a:schemeClr>
              </a:solidFill>
            </a:endParaRPr>
          </a:p>
          <a:p>
            <a:r>
              <a:rPr lang="es-ES_tradnl" sz="2000" b="1" dirty="0">
                <a:solidFill>
                  <a:schemeClr val="accent2">
                    <a:lumMod val="75000"/>
                  </a:schemeClr>
                </a:solidFill>
              </a:rPr>
              <a:t>- 5. </a:t>
            </a:r>
            <a:r>
              <a:rPr lang="es-ES_tradnl" sz="2000" b="1" dirty="0" err="1">
                <a:solidFill>
                  <a:schemeClr val="accent2">
                    <a:lumMod val="75000"/>
                  </a:schemeClr>
                </a:solidFill>
              </a:rPr>
              <a:t>Plugins</a:t>
            </a:r>
            <a:r>
              <a:rPr lang="es-ES_tradnl" sz="2000" b="1" dirty="0">
                <a:solidFill>
                  <a:schemeClr val="accent2">
                    <a:lumMod val="75000"/>
                  </a:schemeClr>
                </a:solidFill>
              </a:rPr>
              <a:t> </a:t>
            </a:r>
            <a:r>
              <a:rPr lang="es-ES_tradnl" sz="2000" b="1" dirty="0" err="1">
                <a:solidFill>
                  <a:schemeClr val="accent2">
                    <a:lumMod val="75000"/>
                  </a:schemeClr>
                </a:solidFill>
              </a:rPr>
              <a:t>Leaflet</a:t>
            </a:r>
            <a:endParaRPr lang="es-ES_tradnl" sz="2000" b="1" dirty="0">
              <a:solidFill>
                <a:schemeClr val="accent2">
                  <a:lumMod val="75000"/>
                </a:schemeClr>
              </a:solidFill>
            </a:endParaRPr>
          </a:p>
          <a:p>
            <a:r>
              <a:rPr lang="es-ES_tradnl" sz="2000" b="1" dirty="0">
                <a:solidFill>
                  <a:schemeClr val="accent2">
                    <a:lumMod val="75000"/>
                  </a:schemeClr>
                </a:solidFill>
              </a:rPr>
              <a:t>- 6. Introducción a Cesium</a:t>
            </a:r>
          </a:p>
          <a:p>
            <a:r>
              <a:rPr lang="es-ES_tradnl" sz="2000" b="1" dirty="0">
                <a:solidFill>
                  <a:schemeClr val="accent2">
                    <a:lumMod val="75000"/>
                  </a:schemeClr>
                </a:solidFill>
              </a:rPr>
              <a:t>- 7. Mapas personalizados con </a:t>
            </a:r>
            <a:r>
              <a:rPr lang="es-ES_tradnl" sz="2000" b="1" dirty="0" err="1">
                <a:solidFill>
                  <a:schemeClr val="accent2">
                    <a:lumMod val="75000"/>
                  </a:schemeClr>
                </a:solidFill>
              </a:rPr>
              <a:t>MapBox</a:t>
            </a:r>
            <a:r>
              <a:rPr lang="es-ES_tradnl" sz="2000" b="1" dirty="0">
                <a:solidFill>
                  <a:schemeClr val="accent2">
                    <a:lumMod val="75000"/>
                  </a:schemeClr>
                </a:solidFill>
              </a:rPr>
              <a:t> Studio y </a:t>
            </a:r>
            <a:r>
              <a:rPr lang="es-ES_tradnl" sz="2000" b="1" dirty="0" err="1">
                <a:solidFill>
                  <a:schemeClr val="accent2">
                    <a:lumMod val="75000"/>
                  </a:schemeClr>
                </a:solidFill>
              </a:rPr>
              <a:t>Maputnik</a:t>
            </a:r>
            <a:endParaRPr lang="es-ES_tradnl" sz="2000" b="1" dirty="0">
              <a:solidFill>
                <a:schemeClr val="accent2">
                  <a:lumMod val="75000"/>
                </a:schemeClr>
              </a:solidFill>
            </a:endParaRPr>
          </a:p>
          <a:p>
            <a:r>
              <a:rPr lang="es-ES_tradnl" sz="2000" b="1" dirty="0">
                <a:solidFill>
                  <a:schemeClr val="accent2">
                    <a:lumMod val="75000"/>
                  </a:schemeClr>
                </a:solidFill>
              </a:rPr>
              <a:t>- 8. Introducción a </a:t>
            </a:r>
            <a:r>
              <a:rPr lang="es-ES_tradnl" sz="2000" b="1" dirty="0" err="1">
                <a:solidFill>
                  <a:schemeClr val="accent2">
                    <a:lumMod val="75000"/>
                  </a:schemeClr>
                </a:solidFill>
              </a:rPr>
              <a:t>MapBox</a:t>
            </a:r>
            <a:r>
              <a:rPr lang="es-ES_tradnl" sz="2000" b="1" dirty="0">
                <a:solidFill>
                  <a:schemeClr val="accent2">
                    <a:lumMod val="75000"/>
                  </a:schemeClr>
                </a:solidFill>
              </a:rPr>
              <a:t> GL JS</a:t>
            </a:r>
          </a:p>
          <a:p>
            <a:r>
              <a:rPr lang="es-ES_tradnl" sz="2000" b="1" dirty="0">
                <a:solidFill>
                  <a:schemeClr val="accent2">
                    <a:lumMod val="75000"/>
                  </a:schemeClr>
                </a:solidFill>
              </a:rPr>
              <a:t>- 9. </a:t>
            </a:r>
            <a:r>
              <a:rPr lang="es-ES_tradnl" sz="2000" b="1" dirty="0" err="1">
                <a:solidFill>
                  <a:schemeClr val="accent2">
                    <a:lumMod val="75000"/>
                  </a:schemeClr>
                </a:solidFill>
              </a:rPr>
              <a:t>MapBox</a:t>
            </a:r>
            <a:r>
              <a:rPr lang="es-ES_tradnl" sz="2000" b="1" dirty="0">
                <a:solidFill>
                  <a:schemeClr val="accent2">
                    <a:lumMod val="75000"/>
                  </a:schemeClr>
                </a:solidFill>
              </a:rPr>
              <a:t> GL JS avanzado</a:t>
            </a:r>
          </a:p>
          <a:p>
            <a:r>
              <a:rPr lang="es-ES_tradnl" sz="2000" b="1" dirty="0">
                <a:solidFill>
                  <a:schemeClr val="accent2">
                    <a:lumMod val="75000"/>
                  </a:schemeClr>
                </a:solidFill>
              </a:rPr>
              <a:t>- 10. Mallas discretas y algoritmos en JS</a:t>
            </a:r>
          </a:p>
          <a:p>
            <a:r>
              <a:rPr lang="es-ES_tradnl" sz="2000" b="1" dirty="0">
                <a:solidFill>
                  <a:schemeClr val="accent2">
                    <a:lumMod val="75000"/>
                  </a:schemeClr>
                </a:solidFill>
              </a:rPr>
              <a:t>- 11. Visualización y publicación con Kepler GL</a:t>
            </a:r>
          </a:p>
          <a:p>
            <a:endParaRPr lang="es-ES_tradnl" sz="2800" b="1" dirty="0">
              <a:solidFill>
                <a:schemeClr val="accent2">
                  <a:lumMod val="75000"/>
                </a:schemeClr>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935301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63829" y="374791"/>
            <a:ext cx="1220206"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err="1">
                <a:solidFill>
                  <a:srgbClr val="FFC000"/>
                </a:solidFill>
                <a:latin typeface="Tahoma" panose="020B0604030504040204" pitchFamily="34" charset="0"/>
                <a:ea typeface="Tahoma" panose="020B0604030504040204" pitchFamily="34" charset="0"/>
                <a:cs typeface="Tahoma" panose="020B0604030504040204" pitchFamily="34" charset="0"/>
              </a:rPr>
              <a:t>MapBox</a:t>
            </a:r>
            <a:endPar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endParaRPr>
          </a:p>
        </p:txBody>
      </p:sp>
      <p:sp>
        <p:nvSpPr>
          <p:cNvPr id="8" name="Rectangle 7"/>
          <p:cNvSpPr/>
          <p:nvPr/>
        </p:nvSpPr>
        <p:spPr>
          <a:xfrm>
            <a:off x="6012160" y="222979"/>
            <a:ext cx="2921377" cy="369332"/>
          </a:xfrm>
          <a:prstGeom prst="rect">
            <a:avLst/>
          </a:prstGeom>
        </p:spPr>
        <p:txBody>
          <a:bodyPr wrap="none">
            <a:spAutoFit/>
          </a:bodyPr>
          <a:lstStyle/>
          <a:p>
            <a:r>
              <a:rPr lang="es-ES_tradnl" dirty="0">
                <a:solidFill>
                  <a:srgbClr val="FFC000"/>
                </a:solidFill>
              </a:rPr>
              <a:t>https://www.mapbox.com/</a:t>
            </a:r>
          </a:p>
        </p:txBody>
      </p:sp>
      <p:pic>
        <p:nvPicPr>
          <p:cNvPr id="2" name="Imagen 1"/>
          <p:cNvPicPr>
            <a:picLocks noChangeAspect="1"/>
          </p:cNvPicPr>
          <p:nvPr/>
        </p:nvPicPr>
        <p:blipFill>
          <a:blip r:embed="rId2"/>
          <a:stretch>
            <a:fillRect/>
          </a:stretch>
        </p:blipFill>
        <p:spPr>
          <a:xfrm>
            <a:off x="802848" y="1304402"/>
            <a:ext cx="6858290" cy="4716886"/>
          </a:xfrm>
          <a:prstGeom prst="rect">
            <a:avLst/>
          </a:prstGeom>
        </p:spPr>
      </p:pic>
    </p:spTree>
    <p:extLst>
      <p:ext uri="{BB962C8B-B14F-4D97-AF65-F5344CB8AC3E}">
        <p14:creationId xmlns:p14="http://schemas.microsoft.com/office/powerpoint/2010/main" val="33049879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11760" y="2093947"/>
            <a:ext cx="3793539" cy="830997"/>
          </a:xfrm>
          <a:prstGeom prst="rect">
            <a:avLst/>
          </a:prstGeom>
          <a:noFill/>
        </p:spPr>
        <p:txBody>
          <a:bodyPr wrap="none" rtlCol="0">
            <a:spAutoFit/>
          </a:bodyPr>
          <a:lstStyle/>
          <a:p>
            <a:r>
              <a:rPr lang="es-ES_tradnl" sz="4800" dirty="0">
                <a:latin typeface="Tahoma" panose="020B0604030504040204" pitchFamily="34" charset="0"/>
                <a:ea typeface="Tahoma" panose="020B0604030504040204" pitchFamily="34" charset="0"/>
                <a:cs typeface="Tahoma" panose="020B0604030504040204" pitchFamily="34" charset="0"/>
              </a:rPr>
              <a:t>( Paréntesis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9872" y="3212976"/>
            <a:ext cx="2132856" cy="2132856"/>
          </a:xfrm>
          <a:prstGeom prst="rect">
            <a:avLst/>
          </a:prstGeom>
        </p:spPr>
      </p:pic>
    </p:spTree>
    <p:extLst>
      <p:ext uri="{BB962C8B-B14F-4D97-AF65-F5344CB8AC3E}">
        <p14:creationId xmlns:p14="http://schemas.microsoft.com/office/powerpoint/2010/main" val="20221165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63829" y="374791"/>
            <a:ext cx="1099981"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err="1">
                <a:solidFill>
                  <a:srgbClr val="FFC000"/>
                </a:solidFill>
                <a:latin typeface="Tahoma" panose="020B0604030504040204" pitchFamily="34" charset="0"/>
                <a:ea typeface="Tahoma" panose="020B0604030504040204" pitchFamily="34" charset="0"/>
                <a:cs typeface="Tahoma" panose="020B0604030504040204" pitchFamily="34" charset="0"/>
              </a:rPr>
              <a:t>WebGL</a:t>
            </a:r>
            <a:endPar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endParaRPr>
          </a:p>
        </p:txBody>
      </p:sp>
      <p:sp>
        <p:nvSpPr>
          <p:cNvPr id="3" name="Rectángulo 2"/>
          <p:cNvSpPr/>
          <p:nvPr/>
        </p:nvSpPr>
        <p:spPr>
          <a:xfrm>
            <a:off x="289750" y="908720"/>
            <a:ext cx="8386706" cy="2215991"/>
          </a:xfrm>
          <a:prstGeom prst="rect">
            <a:avLst/>
          </a:prstGeom>
        </p:spPr>
        <p:txBody>
          <a:bodyPr wrap="square">
            <a:spAutoFit/>
          </a:bodyPr>
          <a:lstStyle/>
          <a:p>
            <a:r>
              <a:rPr lang="es-ES" dirty="0">
                <a:solidFill>
                  <a:srgbClr val="FFC000"/>
                </a:solidFill>
              </a:rPr>
              <a:t>WebGL1 es una especificación estándar que está siendo desarrollada actualmente para mostrar gráficos en 3D en navegadores web. El </a:t>
            </a:r>
            <a:r>
              <a:rPr lang="es-ES" dirty="0" err="1">
                <a:solidFill>
                  <a:srgbClr val="FFC000"/>
                </a:solidFill>
              </a:rPr>
              <a:t>WebGL</a:t>
            </a:r>
            <a:r>
              <a:rPr lang="es-ES" dirty="0">
                <a:solidFill>
                  <a:srgbClr val="FFC000"/>
                </a:solidFill>
              </a:rPr>
              <a:t> permite mostrar gráficos en 3D acelerados por hardware (GPU) en páginas web, sin la necesidad de </a:t>
            </a:r>
            <a:r>
              <a:rPr lang="es-ES" dirty="0" err="1">
                <a:solidFill>
                  <a:srgbClr val="FFC000"/>
                </a:solidFill>
              </a:rPr>
              <a:t>plug-ins</a:t>
            </a:r>
            <a:r>
              <a:rPr lang="es-ES" dirty="0">
                <a:solidFill>
                  <a:srgbClr val="FFC000"/>
                </a:solidFill>
              </a:rPr>
              <a:t> en cualquier plataforma que soporte </a:t>
            </a:r>
            <a:r>
              <a:rPr lang="es-ES" dirty="0" err="1">
                <a:solidFill>
                  <a:srgbClr val="FFC000"/>
                </a:solidFill>
              </a:rPr>
              <a:t>OpenGL</a:t>
            </a:r>
            <a:r>
              <a:rPr lang="es-ES" dirty="0">
                <a:solidFill>
                  <a:srgbClr val="FFC000"/>
                </a:solidFill>
              </a:rPr>
              <a:t> 2.0 u </a:t>
            </a:r>
            <a:r>
              <a:rPr lang="es-ES" dirty="0" err="1">
                <a:solidFill>
                  <a:srgbClr val="FFC000"/>
                </a:solidFill>
              </a:rPr>
              <a:t>OpenGL</a:t>
            </a:r>
            <a:r>
              <a:rPr lang="es-ES" dirty="0">
                <a:solidFill>
                  <a:srgbClr val="FFC000"/>
                </a:solidFill>
              </a:rPr>
              <a:t> ES 2.0. </a:t>
            </a:r>
            <a:r>
              <a:rPr lang="es-ES" sz="1600" dirty="0">
                <a:solidFill>
                  <a:srgbClr val="FFC000"/>
                </a:solidFill>
              </a:rPr>
              <a:t>Técnicamente es un API para </a:t>
            </a:r>
            <a:r>
              <a:rPr lang="es-ES" sz="1600" dirty="0" err="1">
                <a:solidFill>
                  <a:srgbClr val="FFC000"/>
                </a:solidFill>
              </a:rPr>
              <a:t>javascript</a:t>
            </a:r>
            <a:r>
              <a:rPr lang="es-ES" sz="1600" dirty="0">
                <a:solidFill>
                  <a:srgbClr val="FFC000"/>
                </a:solidFill>
              </a:rPr>
              <a:t> que permite usar la implementación nativa de </a:t>
            </a:r>
            <a:r>
              <a:rPr lang="es-ES" sz="1600" dirty="0" err="1">
                <a:solidFill>
                  <a:srgbClr val="FFC000"/>
                </a:solidFill>
              </a:rPr>
              <a:t>OpenGL</a:t>
            </a:r>
            <a:r>
              <a:rPr lang="es-ES" sz="1600" dirty="0">
                <a:solidFill>
                  <a:srgbClr val="FFC000"/>
                </a:solidFill>
              </a:rPr>
              <a:t> ES 2.0 que será incorporada en los navegadores. </a:t>
            </a:r>
            <a:r>
              <a:rPr lang="es-ES" sz="1600" dirty="0" err="1">
                <a:solidFill>
                  <a:srgbClr val="FFC000"/>
                </a:solidFill>
              </a:rPr>
              <a:t>WebGL</a:t>
            </a:r>
            <a:r>
              <a:rPr lang="es-ES" sz="1600" dirty="0">
                <a:solidFill>
                  <a:srgbClr val="FFC000"/>
                </a:solidFill>
              </a:rPr>
              <a:t> es gestionado por el consorcio de tecnología sin ánimo de lucro </a:t>
            </a:r>
            <a:r>
              <a:rPr lang="es-ES" sz="1600" dirty="0" err="1">
                <a:solidFill>
                  <a:srgbClr val="FFC000"/>
                </a:solidFill>
              </a:rPr>
              <a:t>Khronos</a:t>
            </a:r>
            <a:r>
              <a:rPr lang="es-ES" sz="1600" dirty="0">
                <a:solidFill>
                  <a:srgbClr val="FFC000"/>
                </a:solidFill>
              </a:rPr>
              <a:t> </a:t>
            </a:r>
            <a:r>
              <a:rPr lang="es-ES" sz="1600" dirty="0" err="1">
                <a:solidFill>
                  <a:srgbClr val="FFC000"/>
                </a:solidFill>
              </a:rPr>
              <a:t>Group</a:t>
            </a:r>
            <a:r>
              <a:rPr lang="es-ES" sz="1600" dirty="0">
                <a:solidFill>
                  <a:srgbClr val="FFC000"/>
                </a:solidFill>
              </a:rPr>
              <a:t> .</a:t>
            </a:r>
          </a:p>
          <a:p>
            <a:r>
              <a:rPr lang="es-ES" dirty="0">
                <a:solidFill>
                  <a:srgbClr val="FFC000"/>
                </a:solidFill>
              </a:rPr>
              <a:t>(https://es.wikipedia.org/wiki/WebGL)</a:t>
            </a:r>
            <a:endParaRPr lang="en-US" dirty="0">
              <a:solidFill>
                <a:srgbClr val="FFC000"/>
              </a:solidFill>
            </a:endParaRPr>
          </a:p>
        </p:txBody>
      </p:sp>
      <p:sp>
        <p:nvSpPr>
          <p:cNvPr id="4" name="CuadroTexto 3"/>
          <p:cNvSpPr txBox="1"/>
          <p:nvPr/>
        </p:nvSpPr>
        <p:spPr>
          <a:xfrm>
            <a:off x="310535" y="3929707"/>
            <a:ext cx="7850804" cy="2031325"/>
          </a:xfrm>
          <a:prstGeom prst="rect">
            <a:avLst/>
          </a:prstGeom>
          <a:noFill/>
        </p:spPr>
        <p:txBody>
          <a:bodyPr wrap="none" rtlCol="0">
            <a:spAutoFit/>
          </a:bodyPr>
          <a:lstStyle/>
          <a:p>
            <a:r>
              <a:rPr lang="ca-ES" dirty="0" err="1">
                <a:solidFill>
                  <a:srgbClr val="FFC000"/>
                </a:solidFill>
              </a:rPr>
              <a:t>MapBox</a:t>
            </a:r>
            <a:r>
              <a:rPr lang="ca-ES" dirty="0">
                <a:solidFill>
                  <a:srgbClr val="FFC000"/>
                </a:solidFill>
              </a:rPr>
              <a:t> Vector </a:t>
            </a:r>
            <a:r>
              <a:rPr lang="ca-ES" dirty="0" err="1">
                <a:solidFill>
                  <a:srgbClr val="FFC000"/>
                </a:solidFill>
              </a:rPr>
              <a:t>Tiles</a:t>
            </a:r>
            <a:r>
              <a:rPr lang="ca-ES" dirty="0">
                <a:solidFill>
                  <a:srgbClr val="FFC000"/>
                </a:solidFill>
              </a:rPr>
              <a:t>: </a:t>
            </a:r>
            <a:r>
              <a:rPr lang="ca-ES" dirty="0" err="1">
                <a:solidFill>
                  <a:srgbClr val="FFC000"/>
                </a:solidFill>
              </a:rPr>
              <a:t>Tiles</a:t>
            </a:r>
            <a:r>
              <a:rPr lang="ca-ES" dirty="0">
                <a:solidFill>
                  <a:srgbClr val="FFC000"/>
                </a:solidFill>
              </a:rPr>
              <a:t> vectors </a:t>
            </a:r>
            <a:r>
              <a:rPr lang="ca-ES" dirty="0" err="1">
                <a:solidFill>
                  <a:srgbClr val="FFC000"/>
                </a:solidFill>
              </a:rPr>
              <a:t>encapsulados</a:t>
            </a:r>
            <a:r>
              <a:rPr lang="ca-ES" dirty="0">
                <a:solidFill>
                  <a:srgbClr val="FFC000"/>
                </a:solidFill>
              </a:rPr>
              <a:t> con </a:t>
            </a:r>
            <a:r>
              <a:rPr lang="en-US" dirty="0">
                <a:solidFill>
                  <a:srgbClr val="FFC000"/>
                </a:solidFill>
                <a:hlinkClick r:id="rId2" tooltip="Google Protocol Buffers"/>
              </a:rPr>
              <a:t>Google Protocol Buffers</a:t>
            </a:r>
            <a:r>
              <a:rPr lang="en-US" dirty="0">
                <a:solidFill>
                  <a:srgbClr val="FFC000"/>
                </a:solidFill>
              </a:rPr>
              <a:t> </a:t>
            </a:r>
          </a:p>
          <a:p>
            <a:r>
              <a:rPr lang="en-US" dirty="0">
                <a:solidFill>
                  <a:srgbClr val="FFC000"/>
                </a:solidFill>
              </a:rPr>
              <a:t>(</a:t>
            </a:r>
            <a:r>
              <a:rPr lang="en-US" dirty="0" err="1">
                <a:solidFill>
                  <a:srgbClr val="FFC000"/>
                </a:solidFill>
              </a:rPr>
              <a:t>formato</a:t>
            </a:r>
            <a:r>
              <a:rPr lang="en-US" dirty="0">
                <a:solidFill>
                  <a:srgbClr val="FFC000"/>
                </a:solidFill>
              </a:rPr>
              <a:t> </a:t>
            </a:r>
            <a:r>
              <a:rPr lang="en-US" dirty="0" err="1">
                <a:solidFill>
                  <a:srgbClr val="FFC000"/>
                </a:solidFill>
              </a:rPr>
              <a:t>binario</a:t>
            </a:r>
            <a:r>
              <a:rPr lang="en-US" dirty="0">
                <a:solidFill>
                  <a:srgbClr val="FFC000"/>
                </a:solidFill>
              </a:rPr>
              <a:t>).</a:t>
            </a:r>
          </a:p>
          <a:p>
            <a:endParaRPr lang="en-US" dirty="0">
              <a:solidFill>
                <a:srgbClr val="FFC000"/>
              </a:solidFill>
            </a:endParaRPr>
          </a:p>
          <a:p>
            <a:r>
              <a:rPr lang="en-US" dirty="0" err="1">
                <a:solidFill>
                  <a:srgbClr val="FFC000"/>
                </a:solidFill>
              </a:rPr>
              <a:t>Mapbox</a:t>
            </a:r>
            <a:r>
              <a:rPr lang="en-US" dirty="0">
                <a:solidFill>
                  <a:srgbClr val="FFC000"/>
                </a:solidFill>
              </a:rPr>
              <a:t> GL </a:t>
            </a:r>
            <a:r>
              <a:rPr lang="en-US" dirty="0" err="1">
                <a:solidFill>
                  <a:srgbClr val="FFC000"/>
                </a:solidFill>
              </a:rPr>
              <a:t>es</a:t>
            </a:r>
            <a:r>
              <a:rPr lang="en-US" dirty="0">
                <a:solidFill>
                  <a:srgbClr val="FFC000"/>
                </a:solidFill>
              </a:rPr>
              <a:t> </a:t>
            </a:r>
            <a:r>
              <a:rPr lang="en-US" dirty="0" err="1">
                <a:solidFill>
                  <a:srgbClr val="FFC000"/>
                </a:solidFill>
              </a:rPr>
              <a:t>una</a:t>
            </a:r>
            <a:r>
              <a:rPr lang="en-US" dirty="0">
                <a:solidFill>
                  <a:srgbClr val="FFC000"/>
                </a:solidFill>
              </a:rPr>
              <a:t> </a:t>
            </a:r>
            <a:r>
              <a:rPr lang="en-US" dirty="0" err="1">
                <a:solidFill>
                  <a:srgbClr val="FFC000"/>
                </a:solidFill>
              </a:rPr>
              <a:t>api</a:t>
            </a:r>
            <a:r>
              <a:rPr lang="en-US" dirty="0">
                <a:solidFill>
                  <a:srgbClr val="FFC000"/>
                </a:solidFill>
              </a:rPr>
              <a:t> para </a:t>
            </a:r>
            <a:r>
              <a:rPr lang="en-US" dirty="0" err="1">
                <a:solidFill>
                  <a:srgbClr val="FFC000"/>
                </a:solidFill>
              </a:rPr>
              <a:t>visualizar</a:t>
            </a:r>
            <a:r>
              <a:rPr lang="en-US" dirty="0">
                <a:solidFill>
                  <a:srgbClr val="FFC000"/>
                </a:solidFill>
              </a:rPr>
              <a:t> y </a:t>
            </a:r>
            <a:r>
              <a:rPr lang="en-US" dirty="0" err="1">
                <a:solidFill>
                  <a:srgbClr val="FFC000"/>
                </a:solidFill>
              </a:rPr>
              <a:t>trabajar</a:t>
            </a:r>
            <a:r>
              <a:rPr lang="en-US" dirty="0">
                <a:solidFill>
                  <a:srgbClr val="FFC000"/>
                </a:solidFill>
              </a:rPr>
              <a:t> com </a:t>
            </a:r>
            <a:r>
              <a:rPr lang="en-US" dirty="0" err="1">
                <a:solidFill>
                  <a:srgbClr val="FFC000"/>
                </a:solidFill>
              </a:rPr>
              <a:t>mvt</a:t>
            </a:r>
            <a:r>
              <a:rPr lang="ca-ES" dirty="0">
                <a:solidFill>
                  <a:srgbClr val="FFC000"/>
                </a:solidFill>
              </a:rPr>
              <a:t> </a:t>
            </a:r>
          </a:p>
          <a:p>
            <a:endParaRPr lang="ca-ES" dirty="0">
              <a:solidFill>
                <a:srgbClr val="FFC000"/>
              </a:solidFill>
            </a:endParaRPr>
          </a:p>
          <a:p>
            <a:r>
              <a:rPr lang="en-US" dirty="0">
                <a:solidFill>
                  <a:srgbClr val="FFC000"/>
                </a:solidFill>
                <a:hlinkClick r:id="rId3"/>
              </a:rPr>
              <a:t>https://www.mapbox.com/mapbox-gl-js/api/</a:t>
            </a:r>
            <a:endParaRPr lang="en-US" dirty="0">
              <a:solidFill>
                <a:srgbClr val="FFC000"/>
              </a:solidFill>
            </a:endParaRPr>
          </a:p>
          <a:p>
            <a:endParaRPr lang="en-US" dirty="0">
              <a:solidFill>
                <a:srgbClr val="FFC000"/>
              </a:solidFill>
            </a:endParaRPr>
          </a:p>
        </p:txBody>
      </p:sp>
      <p:sp>
        <p:nvSpPr>
          <p:cNvPr id="9" name="TextBox 6"/>
          <p:cNvSpPr txBox="1"/>
          <p:nvPr/>
        </p:nvSpPr>
        <p:spPr>
          <a:xfrm>
            <a:off x="310535" y="3327154"/>
            <a:ext cx="1475084"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MVT (</a:t>
            </a:r>
            <a:r>
              <a:rPr lang="es-ES_tradnl" sz="2000" b="1" u="sng" dirty="0" err="1">
                <a:solidFill>
                  <a:srgbClr val="FFC000"/>
                </a:solidFill>
                <a:latin typeface="Tahoma" panose="020B0604030504040204" pitchFamily="34" charset="0"/>
                <a:ea typeface="Tahoma" panose="020B0604030504040204" pitchFamily="34" charset="0"/>
                <a:cs typeface="Tahoma" panose="020B0604030504040204" pitchFamily="34" charset="0"/>
              </a:rPr>
              <a:t>pbf</a:t>
            </a: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7190677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11760" y="2093947"/>
            <a:ext cx="5200976" cy="830997"/>
          </a:xfrm>
          <a:prstGeom prst="rect">
            <a:avLst/>
          </a:prstGeom>
          <a:noFill/>
        </p:spPr>
        <p:txBody>
          <a:bodyPr wrap="none" rtlCol="0">
            <a:spAutoFit/>
          </a:bodyPr>
          <a:lstStyle/>
          <a:p>
            <a:r>
              <a:rPr lang="es-ES_tradnl" sz="4800"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s-ES_tradnl" sz="4800" dirty="0" err="1">
                <a:solidFill>
                  <a:srgbClr val="FFC000"/>
                </a:solidFill>
                <a:latin typeface="Tahoma" panose="020B0604030504040204" pitchFamily="34" charset="0"/>
                <a:ea typeface="Tahoma" panose="020B0604030504040204" pitchFamily="34" charset="0"/>
                <a:cs typeface="Tahoma" panose="020B0604030504040204" pitchFamily="34" charset="0"/>
              </a:rPr>
              <a:t>Fin</a:t>
            </a:r>
            <a:r>
              <a:rPr lang="es-ES_tradnl" sz="4800" dirty="0" err="1">
                <a:solidFill>
                  <a:srgbClr val="FFC000"/>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r>
              <a:rPr lang="es-ES_tradnl" sz="4800" dirty="0" err="1">
                <a:solidFill>
                  <a:srgbClr val="FFC000"/>
                </a:solidFill>
                <a:latin typeface="Tahoma" panose="020B0604030504040204" pitchFamily="34" charset="0"/>
                <a:ea typeface="Tahoma" panose="020B0604030504040204" pitchFamily="34" charset="0"/>
                <a:cs typeface="Tahoma" panose="020B0604030504040204" pitchFamily="34" charset="0"/>
              </a:rPr>
              <a:t>Paréntesis</a:t>
            </a:r>
            <a:r>
              <a:rPr lang="es-ES_tradnl" sz="4800" dirty="0">
                <a:solidFill>
                  <a:srgbClr val="FFC000"/>
                </a:solidFill>
                <a:latin typeface="Tahoma" panose="020B0604030504040204" pitchFamily="34" charset="0"/>
                <a:ea typeface="Tahoma" panose="020B0604030504040204" pitchFamily="34" charset="0"/>
                <a:cs typeface="Tahoma" panose="020B0604030504040204" pitchFamily="34" charset="0"/>
              </a:rPr>
              <a:t>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9872" y="3212976"/>
            <a:ext cx="2132856" cy="2132856"/>
          </a:xfrm>
          <a:prstGeom prst="rect">
            <a:avLst/>
          </a:prstGeom>
        </p:spPr>
      </p:pic>
    </p:spTree>
    <p:extLst>
      <p:ext uri="{BB962C8B-B14F-4D97-AF65-F5344CB8AC3E}">
        <p14:creationId xmlns:p14="http://schemas.microsoft.com/office/powerpoint/2010/main" val="11340355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374791"/>
            <a:ext cx="1436612"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err="1">
                <a:solidFill>
                  <a:srgbClr val="FFC000"/>
                </a:solidFill>
                <a:latin typeface="Tahoma" panose="020B0604030504040204" pitchFamily="34" charset="0"/>
                <a:ea typeface="Tahoma" panose="020B0604030504040204" pitchFamily="34" charset="0"/>
                <a:cs typeface="Tahoma" panose="020B0604030504040204" pitchFamily="34" charset="0"/>
              </a:rPr>
              <a:t>Leaflet</a:t>
            </a: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 JS</a:t>
            </a:r>
          </a:p>
        </p:txBody>
      </p:sp>
      <p:sp>
        <p:nvSpPr>
          <p:cNvPr id="4" name="Rectangle 3"/>
          <p:cNvSpPr/>
          <p:nvPr/>
        </p:nvSpPr>
        <p:spPr>
          <a:xfrm>
            <a:off x="3347864" y="6106406"/>
            <a:ext cx="2515432" cy="369332"/>
          </a:xfrm>
          <a:prstGeom prst="rect">
            <a:avLst/>
          </a:prstGeom>
        </p:spPr>
        <p:txBody>
          <a:bodyPr wrap="none">
            <a:spAutoFit/>
          </a:bodyPr>
          <a:lstStyle/>
          <a:p>
            <a:r>
              <a:rPr lang="ca-ES" dirty="0">
                <a:hlinkClick r:id="rId2"/>
              </a:rPr>
              <a:t>https://leafletjs.com/</a:t>
            </a:r>
            <a:endParaRPr lang="es-ES_tradnl" dirty="0">
              <a:solidFill>
                <a:srgbClr val="FFC000"/>
              </a:solidFill>
            </a:endParaRPr>
          </a:p>
        </p:txBody>
      </p:sp>
      <p:pic>
        <p:nvPicPr>
          <p:cNvPr id="6" name="Picture 5">
            <a:extLst>
              <a:ext uri="{FF2B5EF4-FFF2-40B4-BE49-F238E27FC236}">
                <a16:creationId xmlns:a16="http://schemas.microsoft.com/office/drawing/2014/main" id="{818C1987-C610-4A42-A304-4717C0D154EE}"/>
              </a:ext>
            </a:extLst>
          </p:cNvPr>
          <p:cNvPicPr>
            <a:picLocks noChangeAspect="1"/>
          </p:cNvPicPr>
          <p:nvPr/>
        </p:nvPicPr>
        <p:blipFill>
          <a:blip r:embed="rId3"/>
          <a:stretch>
            <a:fillRect/>
          </a:stretch>
        </p:blipFill>
        <p:spPr>
          <a:xfrm>
            <a:off x="1475656" y="1124744"/>
            <a:ext cx="6307705" cy="4608512"/>
          </a:xfrm>
          <a:prstGeom prst="rect">
            <a:avLst/>
          </a:prstGeom>
        </p:spPr>
      </p:pic>
    </p:spTree>
    <p:extLst>
      <p:ext uri="{BB962C8B-B14F-4D97-AF65-F5344CB8AC3E}">
        <p14:creationId xmlns:p14="http://schemas.microsoft.com/office/powerpoint/2010/main" val="12560424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374791"/>
            <a:ext cx="1460656"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Cesium </a:t>
            </a:r>
            <a:r>
              <a:rPr lang="es-ES_tradnl" sz="2000" b="1" u="sng" dirty="0" err="1">
                <a:solidFill>
                  <a:srgbClr val="FFC000"/>
                </a:solidFill>
                <a:latin typeface="Tahoma" panose="020B0604030504040204" pitchFamily="34" charset="0"/>
                <a:ea typeface="Tahoma" panose="020B0604030504040204" pitchFamily="34" charset="0"/>
                <a:cs typeface="Tahoma" panose="020B0604030504040204" pitchFamily="34" charset="0"/>
              </a:rPr>
              <a:t>Js</a:t>
            </a:r>
            <a:endPar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p:cNvSpPr/>
          <p:nvPr/>
        </p:nvSpPr>
        <p:spPr>
          <a:xfrm>
            <a:off x="3290936" y="6093296"/>
            <a:ext cx="2298771" cy="369332"/>
          </a:xfrm>
          <a:prstGeom prst="rect">
            <a:avLst/>
          </a:prstGeom>
        </p:spPr>
        <p:txBody>
          <a:bodyPr wrap="none">
            <a:spAutoFit/>
          </a:bodyPr>
          <a:lstStyle/>
          <a:p>
            <a:r>
              <a:rPr lang="es-ES_tradnl" dirty="0">
                <a:solidFill>
                  <a:srgbClr val="FFC000"/>
                </a:solidFill>
              </a:rPr>
              <a:t>https://cesiumjs.org/</a:t>
            </a:r>
          </a:p>
        </p:txBody>
      </p:sp>
      <p:pic>
        <p:nvPicPr>
          <p:cNvPr id="194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5" y="908720"/>
            <a:ext cx="7243883"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72730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374791"/>
            <a:ext cx="1430200"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Kepler GL</a:t>
            </a:r>
          </a:p>
        </p:txBody>
      </p:sp>
      <p:sp>
        <p:nvSpPr>
          <p:cNvPr id="4" name="Rectangle 3"/>
          <p:cNvSpPr/>
          <p:nvPr/>
        </p:nvSpPr>
        <p:spPr>
          <a:xfrm>
            <a:off x="3290936" y="6093296"/>
            <a:ext cx="2052165" cy="369332"/>
          </a:xfrm>
          <a:prstGeom prst="rect">
            <a:avLst/>
          </a:prstGeom>
        </p:spPr>
        <p:txBody>
          <a:bodyPr wrap="none">
            <a:spAutoFit/>
          </a:bodyPr>
          <a:lstStyle/>
          <a:p>
            <a:r>
              <a:rPr lang="ca-ES" dirty="0">
                <a:hlinkClick r:id="rId2"/>
              </a:rPr>
              <a:t>https://kepler.gl/</a:t>
            </a:r>
            <a:endParaRPr lang="es-ES_tradnl" dirty="0">
              <a:solidFill>
                <a:srgbClr val="FFC000"/>
              </a:solidFill>
            </a:endParaRPr>
          </a:p>
        </p:txBody>
      </p:sp>
      <p:pic>
        <p:nvPicPr>
          <p:cNvPr id="3" name="Picture 2">
            <a:extLst>
              <a:ext uri="{FF2B5EF4-FFF2-40B4-BE49-F238E27FC236}">
                <a16:creationId xmlns:a16="http://schemas.microsoft.com/office/drawing/2014/main" id="{A7BD2844-BD3A-495D-BE47-61B5917E5004}"/>
              </a:ext>
            </a:extLst>
          </p:cNvPr>
          <p:cNvPicPr>
            <a:picLocks noChangeAspect="1"/>
          </p:cNvPicPr>
          <p:nvPr/>
        </p:nvPicPr>
        <p:blipFill>
          <a:blip r:embed="rId3"/>
          <a:stretch>
            <a:fillRect/>
          </a:stretch>
        </p:blipFill>
        <p:spPr>
          <a:xfrm>
            <a:off x="1229631" y="774900"/>
            <a:ext cx="6350656" cy="5067695"/>
          </a:xfrm>
          <a:prstGeom prst="rect">
            <a:avLst/>
          </a:prstGeom>
        </p:spPr>
      </p:pic>
    </p:spTree>
    <p:extLst>
      <p:ext uri="{BB962C8B-B14F-4D97-AF65-F5344CB8AC3E}">
        <p14:creationId xmlns:p14="http://schemas.microsoft.com/office/powerpoint/2010/main" val="17264485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A118FC-800D-4CD6-A1CF-95D426EE693D}"/>
              </a:ext>
            </a:extLst>
          </p:cNvPr>
          <p:cNvSpPr/>
          <p:nvPr/>
        </p:nvSpPr>
        <p:spPr>
          <a:xfrm>
            <a:off x="539552" y="404664"/>
            <a:ext cx="2177199" cy="369332"/>
          </a:xfrm>
          <a:prstGeom prst="rect">
            <a:avLst/>
          </a:prstGeom>
        </p:spPr>
        <p:txBody>
          <a:bodyPr wrap="none">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b="1" u="sng"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Conceptos claves</a:t>
            </a:r>
          </a:p>
        </p:txBody>
      </p:sp>
      <p:sp>
        <p:nvSpPr>
          <p:cNvPr id="5" name="Rounded Rectangle 9">
            <a:extLst>
              <a:ext uri="{FF2B5EF4-FFF2-40B4-BE49-F238E27FC236}">
                <a16:creationId xmlns:a16="http://schemas.microsoft.com/office/drawing/2014/main" id="{EF9DBEAF-D9AA-433A-A3A9-ACAA89EAED45}"/>
              </a:ext>
            </a:extLst>
          </p:cNvPr>
          <p:cNvSpPr/>
          <p:nvPr/>
        </p:nvSpPr>
        <p:spPr>
          <a:xfrm>
            <a:off x="2716751" y="1268760"/>
            <a:ext cx="3168352" cy="3384376"/>
          </a:xfrm>
          <a:prstGeom prst="roundRect">
            <a:avLst/>
          </a:prstGeom>
          <a:solidFill>
            <a:schemeClr val="accent6">
              <a:lumMod val="50000"/>
            </a:schemeClr>
          </a:solidFill>
          <a:ln>
            <a:solidFill>
              <a:schemeClr val="tx1"/>
            </a:solidFill>
          </a:ln>
        </p:spPr>
        <p:style>
          <a:lnRef idx="1">
            <a:schemeClr val="accent6"/>
          </a:lnRef>
          <a:fillRef idx="1001">
            <a:schemeClr val="dk1"/>
          </a:fillRef>
          <a:effectRef idx="1">
            <a:schemeClr val="accent6"/>
          </a:effectRef>
          <a:fontRef idx="minor">
            <a:schemeClr val="dk1"/>
          </a:fontRef>
        </p:style>
        <p:txBody>
          <a:bodyPr rtlCol="0" anchor="ctr"/>
          <a:lstStyle/>
          <a:p>
            <a:pPr marL="342900" indent="-342900">
              <a:spcAft>
                <a:spcPct val="0"/>
              </a:spcAft>
              <a:buClr>
                <a:schemeClr val="tx1"/>
              </a:buClr>
              <a:buSzPct val="50000"/>
              <a:buFont typeface="Tahoma" panose="020B0604030504040204" pitchFamily="34" charset="0"/>
              <a:buChar char="●"/>
            </a:pPr>
            <a:r>
              <a:rPr lang="es-ES" altLang="ca-ES" sz="2000" dirty="0" err="1">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WebGL</a:t>
            </a:r>
            <a:endPar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marL="342900" indent="-342900">
              <a:spcAft>
                <a:spcPct val="0"/>
              </a:spcAft>
              <a:buClr>
                <a:schemeClr val="tx1"/>
              </a:buClr>
              <a:buSzPct val="50000"/>
              <a:buFont typeface="Tahoma" panose="020B0604030504040204" pitchFamily="34" charset="0"/>
              <a:buChar char="●"/>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Vector-Tiles</a:t>
            </a:r>
          </a:p>
          <a:p>
            <a:pPr marL="342900" indent="-342900">
              <a:spcAft>
                <a:spcPct val="0"/>
              </a:spcAft>
              <a:buClr>
                <a:schemeClr val="tx1"/>
              </a:buClr>
              <a:buSzPct val="50000"/>
              <a:buFont typeface="Tahoma" panose="020B0604030504040204" pitchFamily="34" charset="0"/>
              <a:buChar char="●"/>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Vector </a:t>
            </a:r>
            <a:r>
              <a:rPr lang="es-ES" altLang="ca-ES" sz="2000" dirty="0" err="1">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Styles</a:t>
            </a:r>
            <a:endPar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marL="342900" indent="-342900">
              <a:spcAft>
                <a:spcPct val="0"/>
              </a:spcAft>
              <a:buClr>
                <a:schemeClr val="tx1"/>
              </a:buClr>
              <a:buSzPct val="50000"/>
              <a:buFont typeface="Tahoma" panose="020B0604030504040204" pitchFamily="34" charset="0"/>
              <a:buChar char="●"/>
            </a:pPr>
            <a:r>
              <a:rPr lang="es-ES" altLang="ca-ES" sz="2000" dirty="0" err="1">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GeoJson</a:t>
            </a:r>
            <a:endPar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a:spcAft>
                <a:spcPct val="0"/>
              </a:spcAft>
              <a:buSzPct val="45000"/>
              <a:buFont typeface="Wingdings" charset="2"/>
              <a:buChar char=""/>
            </a:pPr>
            <a:endParaRPr lang="es-ES" altLang="ca-E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094879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
          <p:cNvSpPr txBox="1">
            <a:spLocks noChangeArrowheads="1"/>
          </p:cNvSpPr>
          <p:nvPr/>
        </p:nvSpPr>
        <p:spPr bwMode="auto">
          <a:xfrm>
            <a:off x="251520" y="620688"/>
            <a:ext cx="8056563"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64440" rIns="90000" bIns="45000"/>
          <a:lstStyle>
            <a:lvl1pPr eaLnBrk="0">
              <a:spcAft>
                <a:spcPts val="1425"/>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charset="0"/>
                <a:ea typeface="Lucida Sans Unicode" charset="0"/>
                <a:cs typeface="Lucida Sans Unicode" charset="0"/>
              </a:defRPr>
            </a:lvl1pPr>
            <a:lvl2pPr eaLnBrk="0">
              <a:spcAft>
                <a:spcPts val="113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charset="0"/>
                <a:ea typeface="Lucida Sans Unicode" charset="0"/>
                <a:cs typeface="Lucida Sans Unicode" charset="0"/>
              </a:defRPr>
            </a:lvl2pPr>
            <a:lvl3pPr eaLnBrk="0">
              <a:spcAft>
                <a:spcPts val="85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Lucida Sans Unicode" charset="0"/>
                <a:cs typeface="Lucida Sans Unicode" charset="0"/>
              </a:defRPr>
            </a:lvl3pPr>
            <a:lvl4pPr eaLnBrk="0">
              <a:spcAft>
                <a:spcPts val="575"/>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4pPr>
            <a:lvl5pPr eaLnBrk="0">
              <a:spcAft>
                <a:spcPts val="28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9pPr>
          </a:lstStyle>
          <a:p>
            <a:pPr eaLnBrk="1">
              <a:spcAft>
                <a:spcPct val="0"/>
              </a:spcAft>
              <a:buClrTx/>
              <a:buFontTx/>
              <a:buNone/>
            </a:pPr>
            <a:r>
              <a:rPr lang="es-ES" altLang="ca-ES" sz="2000" b="1" u="sng"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Prácticas en clase (no puntuables):</a:t>
            </a:r>
          </a:p>
          <a:p>
            <a:pPr eaLnBrk="1">
              <a:spcAft>
                <a:spcPct val="0"/>
              </a:spcAft>
              <a:buClrTx/>
              <a:buFontTx/>
              <a:buNone/>
            </a:pPr>
            <a:endParaRPr lang="es-ES" altLang="ca-ES" sz="2200" b="1" u="sng"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pPr marL="285750" indent="-285750" eaLnBrk="1">
              <a:spcAft>
                <a:spcPct val="0"/>
              </a:spcAft>
              <a:buClrTx/>
              <a:buFont typeface="Arial" panose="020B0604020202020204" pitchFamily="34" charset="0"/>
              <a:buChar char="•"/>
            </a:pPr>
            <a:r>
              <a:rPr lang="es-ES" altLang="ca-ES" sz="1800"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Github</a:t>
            </a:r>
            <a:r>
              <a:rPr lang="es-ES" altLang="ca-ES" sz="18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 </a:t>
            </a:r>
            <a:r>
              <a:rPr lang="es-ES" altLang="ca-ES" sz="1800"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Leaflet</a:t>
            </a:r>
            <a:r>
              <a:rPr lang="es-ES" altLang="ca-ES" sz="18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a:t>
            </a:r>
            <a:r>
              <a:rPr lang="es-ES" altLang="ca-ES" sz="1800"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MapBox</a:t>
            </a:r>
            <a:r>
              <a:rPr lang="es-ES" altLang="ca-ES" sz="18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y Cesium</a:t>
            </a:r>
          </a:p>
          <a:p>
            <a:pPr eaLnBrk="1">
              <a:spcAft>
                <a:spcPct val="0"/>
              </a:spcAft>
              <a:buClrTx/>
            </a:pPr>
            <a:endParaRPr lang="es-ES" altLang="ca-ES" sz="22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pPr eaLnBrk="1">
              <a:spcAft>
                <a:spcPct val="0"/>
              </a:spcAft>
              <a:buClrTx/>
              <a:buFontTx/>
              <a:buNone/>
            </a:pPr>
            <a:r>
              <a:rPr lang="es-ES" altLang="ca-ES" sz="2000" b="1" u="sng"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Prácticas puntuables (2):</a:t>
            </a:r>
          </a:p>
          <a:p>
            <a:pPr eaLnBrk="1">
              <a:spcAft>
                <a:spcPct val="0"/>
              </a:spcAft>
              <a:buClrTx/>
              <a:buFontTx/>
              <a:buNone/>
            </a:pPr>
            <a:endParaRPr lang="es-ES" altLang="ca-ES" sz="2000" b="1" u="sng"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pPr eaLnBrk="1">
              <a:spcAft>
                <a:spcPct val="0"/>
              </a:spcAft>
              <a:buClrTx/>
            </a:pPr>
            <a:r>
              <a:rPr lang="es-ES" altLang="ca-ES" sz="2000" b="1" dirty="0">
                <a:solidFill>
                  <a:schemeClr val="tx1">
                    <a:lumMod val="8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Crear visualización Cementerio Girona con </a:t>
            </a:r>
            <a:r>
              <a:rPr lang="es-ES" altLang="ca-ES" sz="2000" b="1" dirty="0" err="1">
                <a:solidFill>
                  <a:schemeClr val="tx1">
                    <a:lumMod val="8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Mapbox</a:t>
            </a:r>
            <a:r>
              <a:rPr lang="es-ES" altLang="ca-ES" sz="2000" b="1" dirty="0">
                <a:solidFill>
                  <a:schemeClr val="tx1">
                    <a:lumMod val="8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GL o Kepler</a:t>
            </a:r>
          </a:p>
          <a:p>
            <a:pPr eaLnBrk="1">
              <a:spcAft>
                <a:spcPct val="0"/>
              </a:spcAft>
              <a:buClrTx/>
            </a:pPr>
            <a:endParaRPr lang="es-ES" altLang="ca-ES" sz="2000" b="1" u="sng" dirty="0">
              <a:solidFill>
                <a:schemeClr val="tx1">
                  <a:lumMod val="8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eaLnBrk="1">
              <a:spcAft>
                <a:spcPct val="0"/>
              </a:spcAft>
              <a:buClrTx/>
            </a:pPr>
            <a:r>
              <a:rPr lang="es-ES" altLang="ca-ES" sz="2000" b="1" dirty="0">
                <a:solidFill>
                  <a:schemeClr val="accent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Crear y colgar en el </a:t>
            </a:r>
            <a:r>
              <a:rPr lang="es-ES" altLang="ca-ES" sz="2000" b="1" dirty="0" err="1">
                <a:solidFill>
                  <a:schemeClr val="accent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github</a:t>
            </a:r>
            <a:r>
              <a:rPr lang="es-ES" altLang="ca-ES" sz="2000" b="1" dirty="0">
                <a:solidFill>
                  <a:schemeClr val="accent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propio una aplicación realizada con</a:t>
            </a:r>
          </a:p>
          <a:p>
            <a:pPr eaLnBrk="1">
              <a:spcAft>
                <a:spcPct val="0"/>
              </a:spcAft>
              <a:buClrTx/>
            </a:pPr>
            <a:r>
              <a:rPr lang="es-ES" altLang="ca-ES" sz="2000" b="1" dirty="0">
                <a:solidFill>
                  <a:schemeClr val="accent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s-ES" altLang="ca-ES" sz="2000" b="1" dirty="0" err="1">
                <a:solidFill>
                  <a:schemeClr val="accent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Leaflet</a:t>
            </a:r>
            <a:r>
              <a:rPr lang="es-ES" altLang="ca-ES" sz="2000" b="1" dirty="0">
                <a:solidFill>
                  <a:schemeClr val="accent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o </a:t>
            </a:r>
            <a:r>
              <a:rPr lang="es-ES" altLang="ca-ES" sz="2000" b="1" dirty="0" err="1">
                <a:solidFill>
                  <a:schemeClr val="accent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MapBox</a:t>
            </a:r>
            <a:r>
              <a:rPr lang="es-ES" altLang="ca-ES" sz="2000" b="1" dirty="0">
                <a:solidFill>
                  <a:schemeClr val="accent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o Kepler o Cesium y que consuma como</a:t>
            </a:r>
          </a:p>
          <a:p>
            <a:pPr eaLnBrk="1">
              <a:spcAft>
                <a:spcPct val="0"/>
              </a:spcAft>
              <a:buClrTx/>
            </a:pPr>
            <a:r>
              <a:rPr lang="es-ES" altLang="ca-ES" sz="2000" b="1" dirty="0">
                <a:solidFill>
                  <a:schemeClr val="accent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mínimo tres </a:t>
            </a:r>
            <a:r>
              <a:rPr lang="es-ES" altLang="ca-ES" sz="2000" b="1" dirty="0" err="1">
                <a:solidFill>
                  <a:schemeClr val="accent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geoservicios</a:t>
            </a:r>
            <a:r>
              <a:rPr lang="es-ES" altLang="ca-ES" sz="2000" b="1" dirty="0">
                <a:solidFill>
                  <a:schemeClr val="accent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y/o fuente de datos abiertos.</a:t>
            </a:r>
          </a:p>
          <a:p>
            <a:pPr eaLnBrk="1">
              <a:spcAft>
                <a:spcPct val="0"/>
              </a:spcAft>
              <a:buClrTx/>
            </a:pPr>
            <a:r>
              <a:rPr lang="es-ES" altLang="ca-ES" sz="2000" b="1" dirty="0">
                <a:solidFill>
                  <a:schemeClr val="accent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Publicar artículo sobre el proceso en Medium</a:t>
            </a:r>
          </a:p>
          <a:p>
            <a:pPr eaLnBrk="1">
              <a:spcAft>
                <a:spcPct val="0"/>
              </a:spcAft>
              <a:buClrTx/>
              <a:buFontTx/>
              <a:buNone/>
            </a:pPr>
            <a:endParaRPr lang="es-ES" altLang="ca-ES"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pPr eaLnBrk="1">
              <a:spcAft>
                <a:spcPct val="0"/>
              </a:spcAft>
              <a:buClrTx/>
              <a:buFontTx/>
              <a:buNone/>
            </a:pPr>
            <a:r>
              <a:rPr lang="es-ES" altLang="ca-ES" sz="2000" u="sng"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Habrá que entregar:</a:t>
            </a:r>
          </a:p>
          <a:p>
            <a:pPr eaLnBrk="1">
              <a:spcAft>
                <a:spcPct val="0"/>
              </a:spcAft>
              <a:buClrTx/>
              <a:buFontTx/>
              <a:buNone/>
            </a:pPr>
            <a:endParaRPr lang="es-ES" altLang="ca-ES" sz="2000" u="sng"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pPr eaLnBrk="1">
              <a:spcAft>
                <a:spcPct val="0"/>
              </a:spcAft>
              <a:buClrTx/>
              <a:buFontTx/>
              <a:buNone/>
            </a:pPr>
            <a:r>
              <a:rPr lang="es-ES" altLang="ca-ES" sz="2000" b="1" dirty="0">
                <a:solidFill>
                  <a:schemeClr val="accent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La </a:t>
            </a:r>
            <a:r>
              <a:rPr lang="es-ES" altLang="ca-ES" sz="2000" b="1" dirty="0" err="1">
                <a:solidFill>
                  <a:schemeClr val="accent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URLs</a:t>
            </a:r>
            <a:r>
              <a:rPr lang="es-ES" altLang="ca-ES" sz="2000" b="1" dirty="0">
                <a:solidFill>
                  <a:schemeClr val="accent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de acceso a la aplicación y artículo</a:t>
            </a:r>
            <a:endParaRPr lang="es-ES" altLang="ca-ES" sz="2200" b="1" dirty="0">
              <a:solidFill>
                <a:schemeClr val="accent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eaLnBrk="1">
              <a:spcAft>
                <a:spcPct val="0"/>
              </a:spcAft>
              <a:buClrTx/>
              <a:buFontTx/>
              <a:buNone/>
            </a:pPr>
            <a:endParaRPr lang="es-ES" altLang="ca-ES" sz="1800" dirty="0">
              <a:solidFill>
                <a:schemeClr val="tx1">
                  <a:lumMod val="85000"/>
                </a:schemeClr>
              </a:solidFill>
            </a:endParaRPr>
          </a:p>
          <a:p>
            <a:pPr eaLnBrk="1">
              <a:spcAft>
                <a:spcPct val="0"/>
              </a:spcAft>
              <a:buClrTx/>
              <a:buFontTx/>
              <a:buNone/>
            </a:pPr>
            <a:endParaRPr lang="es-ES" altLang="ca-ES" sz="1800" dirty="0">
              <a:solidFill>
                <a:schemeClr val="tx1">
                  <a:lumMod val="85000"/>
                </a:schemeClr>
              </a:solidFill>
            </a:endParaRPr>
          </a:p>
          <a:p>
            <a:pPr eaLnBrk="1">
              <a:spcAft>
                <a:spcPct val="0"/>
              </a:spcAft>
              <a:buClrTx/>
              <a:buFontTx/>
              <a:buNone/>
            </a:pPr>
            <a:endParaRPr lang="es-ES" altLang="ca-ES" sz="1800" dirty="0">
              <a:solidFill>
                <a:schemeClr val="tx1">
                  <a:lumMod val="85000"/>
                </a:schemeClr>
              </a:solidFill>
            </a:endParaRPr>
          </a:p>
          <a:p>
            <a:pPr eaLnBrk="1">
              <a:spcAft>
                <a:spcPct val="0"/>
              </a:spcAft>
              <a:buClrTx/>
              <a:buFontTx/>
              <a:buNone/>
            </a:pPr>
            <a:endParaRPr lang="es-ES" altLang="ca-ES" sz="1800" dirty="0">
              <a:solidFill>
                <a:schemeClr val="tx1">
                  <a:lumMod val="85000"/>
                </a:schemeClr>
              </a:solidFill>
            </a:endParaRPr>
          </a:p>
          <a:p>
            <a:pPr eaLnBrk="1">
              <a:spcAft>
                <a:spcPct val="0"/>
              </a:spcAft>
              <a:buClrTx/>
              <a:buFontTx/>
              <a:buNone/>
            </a:pPr>
            <a:endParaRPr lang="es-ES" altLang="ca-ES" sz="1800" dirty="0">
              <a:solidFill>
                <a:schemeClr val="tx1">
                  <a:lumMod val="85000"/>
                </a:schemeClr>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4208" y="404664"/>
            <a:ext cx="1656184" cy="1656184"/>
          </a:xfrm>
          <a:prstGeom prst="rect">
            <a:avLst/>
          </a:prstGeom>
        </p:spPr>
      </p:pic>
    </p:spTree>
    <p:extLst>
      <p:ext uri="{BB962C8B-B14F-4D97-AF65-F5344CB8AC3E}">
        <p14:creationId xmlns:p14="http://schemas.microsoft.com/office/powerpoint/2010/main" val="2333760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5"/>
                                        </p:tgtEl>
                                      </p:cBhvr>
                                    </p:animEffect>
                                    <p:anim calcmode="lin" valueType="num">
                                      <p:cBhvr>
                                        <p:cTn id="7" dur="1000"/>
                                        <p:tgtEl>
                                          <p:spTgt spid="5"/>
                                        </p:tgtEl>
                                        <p:attrNameLst>
                                          <p:attrName>ppt_x</p:attrName>
                                        </p:attrNameLst>
                                      </p:cBhvr>
                                      <p:tavLst>
                                        <p:tav tm="0">
                                          <p:val>
                                            <p:strVal val="ppt_x"/>
                                          </p:val>
                                        </p:tav>
                                        <p:tav tm="100000">
                                          <p:val>
                                            <p:strVal val="ppt_x"/>
                                          </p:val>
                                        </p:tav>
                                      </p:tavLst>
                                    </p:anim>
                                    <p:anim calcmode="lin" valueType="num">
                                      <p:cBhvr>
                                        <p:cTn id="8" dur="1000"/>
                                        <p:tgtEl>
                                          <p:spTgt spid="5"/>
                                        </p:tgtEl>
                                        <p:attrNameLst>
                                          <p:attrName>ppt_y</p:attrName>
                                        </p:attrNameLst>
                                      </p:cBhvr>
                                      <p:tavLst>
                                        <p:tav tm="0">
                                          <p:val>
                                            <p:strVal val="ppt_y"/>
                                          </p:val>
                                        </p:tav>
                                        <p:tav tm="100000">
                                          <p:val>
                                            <p:strVal val="ppt_y+.1"/>
                                          </p:val>
                                        </p:tav>
                                      </p:tavLst>
                                    </p:anim>
                                    <p:set>
                                      <p:cBhvr>
                                        <p:cTn id="9"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675449" y="1196752"/>
            <a:ext cx="3052023" cy="27697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267744" y="3739679"/>
            <a:ext cx="4293163" cy="923330"/>
          </a:xfrm>
          <a:prstGeom prst="rect">
            <a:avLst/>
          </a:prstGeom>
          <a:solidFill>
            <a:schemeClr val="bg1">
              <a:lumMod val="85000"/>
            </a:schemeClr>
          </a:solidFill>
        </p:spPr>
        <p:txBody>
          <a:bodyPr wrap="none" rtlCol="0">
            <a:spAutoFit/>
          </a:bodyPr>
          <a:lstStyle/>
          <a:p>
            <a:r>
              <a:rPr lang="es-ES_tradnl" sz="5400" dirty="0">
                <a:latin typeface="Tahoma" panose="020B0604030504040204" pitchFamily="34" charset="0"/>
                <a:ea typeface="Tahoma" panose="020B0604030504040204" pitchFamily="34" charset="0"/>
                <a:cs typeface="Tahoma" panose="020B0604030504040204" pitchFamily="34" charset="0"/>
              </a:rPr>
              <a:t>Empezamos</a:t>
            </a:r>
            <a:r>
              <a:rPr lang="ca-ES" sz="5400" dirty="0"/>
              <a:t>!!</a:t>
            </a:r>
          </a:p>
        </p:txBody>
      </p:sp>
    </p:spTree>
    <p:extLst>
      <p:ext uri="{BB962C8B-B14F-4D97-AF65-F5344CB8AC3E}">
        <p14:creationId xmlns:p14="http://schemas.microsoft.com/office/powerpoint/2010/main" val="763518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692696"/>
            <a:ext cx="2736304" cy="707886"/>
          </a:xfrm>
          <a:prstGeom prst="rect">
            <a:avLst/>
          </a:prstGeom>
          <a:solidFill>
            <a:schemeClr val="bg1">
              <a:lumMod val="85000"/>
            </a:schemeClr>
          </a:solidFill>
        </p:spPr>
        <p:txBody>
          <a:bodyPr wrap="square" rtlCol="0">
            <a:spAutoFit/>
          </a:bodyPr>
          <a:lstStyle/>
          <a:p>
            <a:r>
              <a:rPr lang="es-ES_tradnl" sz="4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Consejo</a:t>
            </a:r>
            <a:endParaRPr lang="es-ES_tradnl" sz="4000" dirty="0">
              <a:solidFill>
                <a:schemeClr val="tx1">
                  <a:lumMod val="85000"/>
                </a:schemeClr>
              </a:solidFill>
            </a:endParaRPr>
          </a:p>
        </p:txBody>
      </p:sp>
      <p:pic>
        <p:nvPicPr>
          <p:cNvPr id="3" name="Picture 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59832" y="1400582"/>
            <a:ext cx="3574256" cy="3574256"/>
          </a:xfrm>
          <a:prstGeom prst="rect">
            <a:avLst/>
          </a:prstGeom>
        </p:spPr>
      </p:pic>
    </p:spTree>
    <p:extLst>
      <p:ext uri="{BB962C8B-B14F-4D97-AF65-F5344CB8AC3E}">
        <p14:creationId xmlns:p14="http://schemas.microsoft.com/office/powerpoint/2010/main" val="3100189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TM03457503[[fn=Quotable]]</Template>
  <TotalTime>701</TotalTime>
  <Words>2975</Words>
  <Application>Microsoft Office PowerPoint</Application>
  <PresentationFormat>On-screen Show (4:3)</PresentationFormat>
  <Paragraphs>447</Paragraphs>
  <Slides>67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67</vt:i4>
      </vt:variant>
    </vt:vector>
  </HeadingPairs>
  <TitlesOfParts>
    <vt:vector size="76" baseType="lpstr">
      <vt:lpstr>Arial</vt:lpstr>
      <vt:lpstr>Arial-BoldMT</vt:lpstr>
      <vt:lpstr>ArialMT</vt:lpstr>
      <vt:lpstr>Century Gothic</vt:lpstr>
      <vt:lpstr>Raleway</vt:lpstr>
      <vt:lpstr>Tahoma</vt:lpstr>
      <vt:lpstr>Wingdings</vt:lpstr>
      <vt:lpstr>Wingdings 2</vt:lpstr>
      <vt:lpstr>Quotable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polmax</dc:creator>
  <cp:lastModifiedBy>Pascual, Victor</cp:lastModifiedBy>
  <cp:revision>81</cp:revision>
  <dcterms:created xsi:type="dcterms:W3CDTF">2016-01-12T20:50:04Z</dcterms:created>
  <dcterms:modified xsi:type="dcterms:W3CDTF">2019-12-13T12:37:58Z</dcterms:modified>
</cp:coreProperties>
</file>